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algn="l" defTabSz="2191926" rtl="0" fontAlgn="base">
      <a:spcBef>
        <a:spcPct val="0"/>
      </a:spcBef>
      <a:spcAft>
        <a:spcPct val="0"/>
      </a:spcAft>
      <a:defRPr sz="8700" kern="1200">
        <a:solidFill>
          <a:schemeClr val="tx1"/>
        </a:solidFill>
        <a:latin typeface="Arial" charset="0"/>
        <a:ea typeface="ＭＳ Ｐゴシック" charset="-128"/>
        <a:cs typeface="+mn-cs"/>
      </a:defRPr>
    </a:lvl1pPr>
    <a:lvl2pPr marL="2191926" indent="-1712233" algn="l" defTabSz="2191926" rtl="0" fontAlgn="base">
      <a:spcBef>
        <a:spcPct val="0"/>
      </a:spcBef>
      <a:spcAft>
        <a:spcPct val="0"/>
      </a:spcAft>
      <a:defRPr sz="8700" kern="1200">
        <a:solidFill>
          <a:schemeClr val="tx1"/>
        </a:solidFill>
        <a:latin typeface="Arial" charset="0"/>
        <a:ea typeface="ＭＳ Ｐゴシック" charset="-128"/>
        <a:cs typeface="+mn-cs"/>
      </a:defRPr>
    </a:lvl2pPr>
    <a:lvl3pPr marL="4385517" indent="-3426134" algn="l" defTabSz="2191926" rtl="0" fontAlgn="base">
      <a:spcBef>
        <a:spcPct val="0"/>
      </a:spcBef>
      <a:spcAft>
        <a:spcPct val="0"/>
      </a:spcAft>
      <a:defRPr sz="8700" kern="1200">
        <a:solidFill>
          <a:schemeClr val="tx1"/>
        </a:solidFill>
        <a:latin typeface="Arial" charset="0"/>
        <a:ea typeface="ＭＳ Ｐゴシック" charset="-128"/>
        <a:cs typeface="+mn-cs"/>
      </a:defRPr>
    </a:lvl3pPr>
    <a:lvl4pPr marL="6577440" indent="-5138368" algn="l" defTabSz="2191926" rtl="0" fontAlgn="base">
      <a:spcBef>
        <a:spcPct val="0"/>
      </a:spcBef>
      <a:spcAft>
        <a:spcPct val="0"/>
      </a:spcAft>
      <a:defRPr sz="8700" kern="1200">
        <a:solidFill>
          <a:schemeClr val="tx1"/>
        </a:solidFill>
        <a:latin typeface="Arial" charset="0"/>
        <a:ea typeface="ＭＳ Ｐゴシック" charset="-128"/>
        <a:cs typeface="+mn-cs"/>
      </a:defRPr>
    </a:lvl4pPr>
    <a:lvl5pPr marL="8771029" indent="-6852261" algn="l" defTabSz="2191926" rtl="0" fontAlgn="base">
      <a:spcBef>
        <a:spcPct val="0"/>
      </a:spcBef>
      <a:spcAft>
        <a:spcPct val="0"/>
      </a:spcAft>
      <a:defRPr sz="8700" kern="1200">
        <a:solidFill>
          <a:schemeClr val="tx1"/>
        </a:solidFill>
        <a:latin typeface="Arial" charset="0"/>
        <a:ea typeface="ＭＳ Ｐゴシック" charset="-128"/>
        <a:cs typeface="+mn-cs"/>
      </a:defRPr>
    </a:lvl5pPr>
    <a:lvl6pPr marL="2398459" algn="l" defTabSz="959383" rtl="0" eaLnBrk="1" latinLnBrk="0" hangingPunct="1">
      <a:defRPr sz="8700" kern="1200">
        <a:solidFill>
          <a:schemeClr val="tx1"/>
        </a:solidFill>
        <a:latin typeface="Arial" charset="0"/>
        <a:ea typeface="ＭＳ Ｐゴシック" charset="-128"/>
        <a:cs typeface="+mn-cs"/>
      </a:defRPr>
    </a:lvl6pPr>
    <a:lvl7pPr marL="2878149" algn="l" defTabSz="959383" rtl="0" eaLnBrk="1" latinLnBrk="0" hangingPunct="1">
      <a:defRPr sz="8700" kern="1200">
        <a:solidFill>
          <a:schemeClr val="tx1"/>
        </a:solidFill>
        <a:latin typeface="Arial" charset="0"/>
        <a:ea typeface="ＭＳ Ｐゴシック" charset="-128"/>
        <a:cs typeface="+mn-cs"/>
      </a:defRPr>
    </a:lvl7pPr>
    <a:lvl8pPr marL="3357843" algn="l" defTabSz="959383" rtl="0" eaLnBrk="1" latinLnBrk="0" hangingPunct="1">
      <a:defRPr sz="8700" kern="1200">
        <a:solidFill>
          <a:schemeClr val="tx1"/>
        </a:solidFill>
        <a:latin typeface="Arial" charset="0"/>
        <a:ea typeface="ＭＳ Ｐゴシック" charset="-128"/>
        <a:cs typeface="+mn-cs"/>
      </a:defRPr>
    </a:lvl8pPr>
    <a:lvl9pPr marL="3837534" algn="l" defTabSz="959383" rtl="0" eaLnBrk="1" latinLnBrk="0" hangingPunct="1">
      <a:defRPr sz="8700"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08000"/>
    <a:srgbClr val="980098"/>
    <a:srgbClr val="AC00AC"/>
    <a:srgbClr val="B900B9"/>
    <a:srgbClr val="E600E6"/>
    <a:srgbClr val="CE00CE"/>
    <a:srgbClr val="00007F"/>
    <a:srgbClr val="FFF980"/>
    <a:srgbClr val="78FF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9643" autoAdjust="0"/>
  </p:normalViewPr>
  <p:slideViewPr>
    <p:cSldViewPr snapToGrid="0" snapToObjects="1">
      <p:cViewPr>
        <p:scale>
          <a:sx n="20" d="100"/>
          <a:sy n="20" d="100"/>
        </p:scale>
        <p:origin x="-1512" y="226"/>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85" d="100"/>
          <a:sy n="85" d="100"/>
        </p:scale>
        <p:origin x="-3198" y="-78"/>
      </p:cViewPr>
      <p:guideLst>
        <p:guide orient="horz" pos="2880"/>
        <p:guide pos="2160"/>
      </p:guideLst>
    </p:cSldViewPr>
  </p:notesViewPr>
  <p:gridSpacing cx="38405" cy="3840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2090044"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E20F0026-17FA-44DD-93E4-F886C969723B}" type="datetime1">
              <a:rPr lang="en-US"/>
              <a:pPr/>
              <a:t>1/3/2014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2090044"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A8CEE9AF-F6E6-4201-A73D-2D75ED69D898}" type="slidenum">
              <a:rPr lang="en-US"/>
              <a:pPr/>
              <a:t>‹#›</a:t>
            </a:fld>
            <a:endParaRPr lang="en-US" dirty="0"/>
          </a:p>
        </p:txBody>
      </p:sp>
    </p:spTree>
    <p:extLst>
      <p:ext uri="{BB962C8B-B14F-4D97-AF65-F5344CB8AC3E}">
        <p14:creationId xmlns:p14="http://schemas.microsoft.com/office/powerpoint/2010/main" val="3316339024"/>
      </p:ext>
    </p:extLst>
  </p:cSld>
  <p:clrMap bg1="lt1" tx1="dk1" bg2="lt2" tx2="dk2" accent1="accent1" accent2="accent2" accent3="accent3" accent4="accent4" accent5="accent5" accent6="accent6" hlink="hlink" folHlink="folHlink"/>
  <p:notesStyle>
    <a:lvl1pPr algn="l" defTabSz="2191926" rtl="0" eaLnBrk="0" fontAlgn="base" hangingPunct="0">
      <a:spcBef>
        <a:spcPct val="30000"/>
      </a:spcBef>
      <a:spcAft>
        <a:spcPct val="0"/>
      </a:spcAft>
      <a:defRPr sz="5600" kern="1200">
        <a:solidFill>
          <a:schemeClr val="tx1"/>
        </a:solidFill>
        <a:latin typeface="+mn-lt"/>
        <a:ea typeface="ＭＳ Ｐゴシック" pitchFamily="-108" charset="-128"/>
        <a:cs typeface="ＭＳ Ｐゴシック" pitchFamily="-108" charset="-128"/>
      </a:defRPr>
    </a:lvl1pPr>
    <a:lvl2pPr marL="2191926" algn="l" defTabSz="2191926" rtl="0" eaLnBrk="0" fontAlgn="base" hangingPunct="0">
      <a:spcBef>
        <a:spcPct val="30000"/>
      </a:spcBef>
      <a:spcAft>
        <a:spcPct val="0"/>
      </a:spcAft>
      <a:defRPr sz="5600" kern="1200">
        <a:solidFill>
          <a:schemeClr val="tx1"/>
        </a:solidFill>
        <a:latin typeface="+mn-lt"/>
        <a:ea typeface="ＭＳ Ｐゴシック" pitchFamily="-108" charset="-128"/>
        <a:cs typeface="+mn-cs"/>
      </a:defRPr>
    </a:lvl2pPr>
    <a:lvl3pPr marL="4385517" algn="l" defTabSz="2191926" rtl="0" eaLnBrk="0" fontAlgn="base" hangingPunct="0">
      <a:spcBef>
        <a:spcPct val="30000"/>
      </a:spcBef>
      <a:spcAft>
        <a:spcPct val="0"/>
      </a:spcAft>
      <a:defRPr sz="5600" kern="1200">
        <a:solidFill>
          <a:schemeClr val="tx1"/>
        </a:solidFill>
        <a:latin typeface="+mn-lt"/>
        <a:ea typeface="ＭＳ Ｐゴシック" pitchFamily="-108" charset="-128"/>
        <a:cs typeface="+mn-cs"/>
      </a:defRPr>
    </a:lvl3pPr>
    <a:lvl4pPr marL="6577440" algn="l" defTabSz="2191926" rtl="0" eaLnBrk="0" fontAlgn="base" hangingPunct="0">
      <a:spcBef>
        <a:spcPct val="30000"/>
      </a:spcBef>
      <a:spcAft>
        <a:spcPct val="0"/>
      </a:spcAft>
      <a:defRPr sz="5600" kern="1200">
        <a:solidFill>
          <a:schemeClr val="tx1"/>
        </a:solidFill>
        <a:latin typeface="+mn-lt"/>
        <a:ea typeface="ＭＳ Ｐゴシック" pitchFamily="-108" charset="-128"/>
        <a:cs typeface="+mn-cs"/>
      </a:defRPr>
    </a:lvl4pPr>
    <a:lvl5pPr marL="8771029" algn="l" defTabSz="2191926" rtl="0" eaLnBrk="0" fontAlgn="base" hangingPunct="0">
      <a:spcBef>
        <a:spcPct val="30000"/>
      </a:spcBef>
      <a:spcAft>
        <a:spcPct val="0"/>
      </a:spcAft>
      <a:defRPr sz="5600" kern="1200">
        <a:solidFill>
          <a:schemeClr val="tx1"/>
        </a:solidFill>
        <a:latin typeface="+mn-lt"/>
        <a:ea typeface="ＭＳ Ｐゴシック" pitchFamily="-108" charset="-128"/>
        <a:cs typeface="+mn-cs"/>
      </a:defRPr>
    </a:lvl5pPr>
    <a:lvl6pPr marL="10964315" algn="l" defTabSz="2192864" rtl="0" eaLnBrk="1" latinLnBrk="0" hangingPunct="1">
      <a:defRPr sz="5600" kern="1200">
        <a:solidFill>
          <a:schemeClr val="tx1"/>
        </a:solidFill>
        <a:latin typeface="+mn-lt"/>
        <a:ea typeface="+mn-ea"/>
        <a:cs typeface="+mn-cs"/>
      </a:defRPr>
    </a:lvl6pPr>
    <a:lvl7pPr marL="13157177" algn="l" defTabSz="2192864" rtl="0" eaLnBrk="1" latinLnBrk="0" hangingPunct="1">
      <a:defRPr sz="5600" kern="1200">
        <a:solidFill>
          <a:schemeClr val="tx1"/>
        </a:solidFill>
        <a:latin typeface="+mn-lt"/>
        <a:ea typeface="+mn-ea"/>
        <a:cs typeface="+mn-cs"/>
      </a:defRPr>
    </a:lvl7pPr>
    <a:lvl8pPr marL="15350040" algn="l" defTabSz="2192864" rtl="0" eaLnBrk="1" latinLnBrk="0" hangingPunct="1">
      <a:defRPr sz="5600" kern="1200">
        <a:solidFill>
          <a:schemeClr val="tx1"/>
        </a:solidFill>
        <a:latin typeface="+mn-lt"/>
        <a:ea typeface="+mn-ea"/>
        <a:cs typeface="+mn-cs"/>
      </a:defRPr>
    </a:lvl8pPr>
    <a:lvl9pPr marL="17542902" algn="l" defTabSz="2192864" rtl="0" eaLnBrk="1" latinLnBrk="0" hangingPunct="1">
      <a:defRPr sz="5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p:cNvSpPr>
          <p:nvPr>
            <p:ph type="sldImg"/>
          </p:nvPr>
        </p:nvSpPr>
        <p:spPr bwMode="auto">
          <a:xfrm>
            <a:off x="1143000" y="685800"/>
            <a:ext cx="4572000" cy="3429000"/>
          </a:xfrm>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ea typeface="ＭＳ Ｐゴシック" charset="-128"/>
            </a:endParaRPr>
          </a:p>
        </p:txBody>
      </p:sp>
      <p:sp>
        <p:nvSpPr>
          <p:cNvPr id="15364" name="Slide Number Placeholder 3"/>
          <p:cNvSpPr>
            <a:spLocks noGrp="1"/>
          </p:cNvSpPr>
          <p:nvPr>
            <p:ph type="sldNum" sz="quarter" idx="5"/>
          </p:nvPr>
        </p:nvSpPr>
        <p:spPr bwMode="auto">
          <a:ln>
            <a:miter lim="800000"/>
            <a:headEnd/>
            <a:tailEnd/>
          </a:ln>
        </p:spPr>
        <p:txBody>
          <a:bodyPr/>
          <a:lstStyle/>
          <a:p>
            <a:fld id="{46707066-825E-446D-BABF-EB719BC1139B}" type="slidenum">
              <a:rPr lang="en-US"/>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3"/>
            <a:ext cx="37307520" cy="7056119"/>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2864" indent="0" algn="ctr">
              <a:buNone/>
              <a:defRPr>
                <a:solidFill>
                  <a:schemeClr val="tx1">
                    <a:tint val="75000"/>
                  </a:schemeClr>
                </a:solidFill>
              </a:defRPr>
            </a:lvl2pPr>
            <a:lvl3pPr marL="4385727" indent="0" algn="ctr">
              <a:buNone/>
              <a:defRPr>
                <a:solidFill>
                  <a:schemeClr val="tx1">
                    <a:tint val="75000"/>
                  </a:schemeClr>
                </a:solidFill>
              </a:defRPr>
            </a:lvl3pPr>
            <a:lvl4pPr marL="6578589" indent="0" algn="ctr">
              <a:buNone/>
              <a:defRPr>
                <a:solidFill>
                  <a:schemeClr val="tx1">
                    <a:tint val="75000"/>
                  </a:schemeClr>
                </a:solidFill>
              </a:defRPr>
            </a:lvl4pPr>
            <a:lvl5pPr marL="8771452" indent="0" algn="ctr">
              <a:buNone/>
              <a:defRPr>
                <a:solidFill>
                  <a:schemeClr val="tx1">
                    <a:tint val="75000"/>
                  </a:schemeClr>
                </a:solidFill>
              </a:defRPr>
            </a:lvl5pPr>
            <a:lvl6pPr marL="10964315" indent="0" algn="ctr">
              <a:buNone/>
              <a:defRPr>
                <a:solidFill>
                  <a:schemeClr val="tx1">
                    <a:tint val="75000"/>
                  </a:schemeClr>
                </a:solidFill>
              </a:defRPr>
            </a:lvl6pPr>
            <a:lvl7pPr marL="13157177" indent="0" algn="ctr">
              <a:buNone/>
              <a:defRPr>
                <a:solidFill>
                  <a:schemeClr val="tx1">
                    <a:tint val="75000"/>
                  </a:schemeClr>
                </a:solidFill>
              </a:defRPr>
            </a:lvl7pPr>
            <a:lvl8pPr marL="15350040" indent="0" algn="ctr">
              <a:buNone/>
              <a:defRPr>
                <a:solidFill>
                  <a:schemeClr val="tx1">
                    <a:tint val="75000"/>
                  </a:schemeClr>
                </a:solidFill>
              </a:defRPr>
            </a:lvl8pPr>
            <a:lvl9pPr marL="1754290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F5EE3F1C-D392-468D-AEB0-A0060BBDBD05}" type="datetime1">
              <a:rPr lang="en-US"/>
              <a:pPr/>
              <a:t>1/3/2014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3C2D0228-AE2B-4A64-8B1B-6E2BB29AF5FE}"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CA8ED43-451A-4DC7-A624-398B839CAC9B}" type="datetime1">
              <a:rPr lang="en-US"/>
              <a:pPr/>
              <a:t>1/3/2014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C440DB1E-21DA-43F6-9316-68BFD5330A16}"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0017503" y="6324604"/>
            <a:ext cx="43449241" cy="134820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54547" y="6324604"/>
            <a:ext cx="129631440" cy="134820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503AD2A-ACB2-40A2-A01B-DFFDEE4044AF}" type="datetime1">
              <a:rPr lang="en-US"/>
              <a:pPr/>
              <a:t>1/3/2014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BF688869-B998-4F0B-B09F-F7528305444D}"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1C13398-818B-4EC0-B07D-B77704EC26BA}" type="datetime1">
              <a:rPr lang="en-US"/>
              <a:pPr/>
              <a:t>1/3/2014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2E29DB5B-8662-45BD-A653-FB157889D8B1}"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4"/>
            <a:ext cx="37307520" cy="6537960"/>
          </a:xfrm>
        </p:spPr>
        <p:txBody>
          <a:bodyPr anchor="t"/>
          <a:lstStyle>
            <a:lvl1pPr algn="l">
              <a:defRPr sz="193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2" y="13952229"/>
            <a:ext cx="37307520" cy="7200900"/>
          </a:xfrm>
        </p:spPr>
        <p:txBody>
          <a:bodyPr anchor="b"/>
          <a:lstStyle>
            <a:lvl1pPr marL="0" indent="0">
              <a:buNone/>
              <a:defRPr sz="9500">
                <a:solidFill>
                  <a:schemeClr val="tx1">
                    <a:tint val="75000"/>
                  </a:schemeClr>
                </a:solidFill>
              </a:defRPr>
            </a:lvl1pPr>
            <a:lvl2pPr marL="2192864" indent="0">
              <a:buNone/>
              <a:defRPr sz="8700">
                <a:solidFill>
                  <a:schemeClr val="tx1">
                    <a:tint val="75000"/>
                  </a:schemeClr>
                </a:solidFill>
              </a:defRPr>
            </a:lvl2pPr>
            <a:lvl3pPr marL="4385727" indent="0">
              <a:buNone/>
              <a:defRPr sz="7700">
                <a:solidFill>
                  <a:schemeClr val="tx1">
                    <a:tint val="75000"/>
                  </a:schemeClr>
                </a:solidFill>
              </a:defRPr>
            </a:lvl3pPr>
            <a:lvl4pPr marL="6578589" indent="0">
              <a:buNone/>
              <a:defRPr sz="6700">
                <a:solidFill>
                  <a:schemeClr val="tx1">
                    <a:tint val="75000"/>
                  </a:schemeClr>
                </a:solidFill>
              </a:defRPr>
            </a:lvl4pPr>
            <a:lvl5pPr marL="8771452" indent="0">
              <a:buNone/>
              <a:defRPr sz="6700">
                <a:solidFill>
                  <a:schemeClr val="tx1">
                    <a:tint val="75000"/>
                  </a:schemeClr>
                </a:solidFill>
              </a:defRPr>
            </a:lvl5pPr>
            <a:lvl6pPr marL="10964315" indent="0">
              <a:buNone/>
              <a:defRPr sz="6700">
                <a:solidFill>
                  <a:schemeClr val="tx1">
                    <a:tint val="75000"/>
                  </a:schemeClr>
                </a:solidFill>
              </a:defRPr>
            </a:lvl6pPr>
            <a:lvl7pPr marL="13157177" indent="0">
              <a:buNone/>
              <a:defRPr sz="6700">
                <a:solidFill>
                  <a:schemeClr val="tx1">
                    <a:tint val="75000"/>
                  </a:schemeClr>
                </a:solidFill>
              </a:defRPr>
            </a:lvl7pPr>
            <a:lvl8pPr marL="15350040" indent="0">
              <a:buNone/>
              <a:defRPr sz="6700">
                <a:solidFill>
                  <a:schemeClr val="tx1">
                    <a:tint val="75000"/>
                  </a:schemeClr>
                </a:solidFill>
              </a:defRPr>
            </a:lvl8pPr>
            <a:lvl9pPr marL="17542902"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BA11599-17D7-48A4-8B88-AB914E8D6341}" type="datetime1">
              <a:rPr lang="en-US"/>
              <a:pPr/>
              <a:t>1/3/2014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A9CB9084-11D5-456C-98F6-8A5C8BD23F02}"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654552" y="36865566"/>
            <a:ext cx="86540337" cy="104279702"/>
          </a:xfrm>
        </p:spPr>
        <p:txBody>
          <a:bodyPr/>
          <a:lstStyle>
            <a:lvl1pPr>
              <a:defRPr sz="13300"/>
            </a:lvl1pPr>
            <a:lvl2pPr>
              <a:defRPr sz="11700"/>
            </a:lvl2pPr>
            <a:lvl3pPr>
              <a:defRPr sz="9500"/>
            </a:lvl3pPr>
            <a:lvl4pPr>
              <a:defRPr sz="8700"/>
            </a:lvl4pPr>
            <a:lvl5pPr>
              <a:defRPr sz="8700"/>
            </a:lvl5pPr>
            <a:lvl6pPr>
              <a:defRPr sz="8700"/>
            </a:lvl6pPr>
            <a:lvl7pPr>
              <a:defRPr sz="8700"/>
            </a:lvl7pPr>
            <a:lvl8pPr>
              <a:defRPr sz="8700"/>
            </a:lvl8pPr>
            <a:lvl9pPr>
              <a:defRPr sz="8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6926407" y="36865566"/>
            <a:ext cx="86540343" cy="104279702"/>
          </a:xfrm>
        </p:spPr>
        <p:txBody>
          <a:bodyPr/>
          <a:lstStyle>
            <a:lvl1pPr>
              <a:defRPr sz="13300"/>
            </a:lvl1pPr>
            <a:lvl2pPr>
              <a:defRPr sz="11700"/>
            </a:lvl2pPr>
            <a:lvl3pPr>
              <a:defRPr sz="9500"/>
            </a:lvl3pPr>
            <a:lvl4pPr>
              <a:defRPr sz="8700"/>
            </a:lvl4pPr>
            <a:lvl5pPr>
              <a:defRPr sz="8700"/>
            </a:lvl5pPr>
            <a:lvl6pPr>
              <a:defRPr sz="8700"/>
            </a:lvl6pPr>
            <a:lvl7pPr>
              <a:defRPr sz="8700"/>
            </a:lvl7pPr>
            <a:lvl8pPr>
              <a:defRPr sz="8700"/>
            </a:lvl8pPr>
            <a:lvl9pPr>
              <a:defRPr sz="8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943FFE27-C8C0-4659-A7B8-01624CCC8114}" type="datetime1">
              <a:rPr lang="en-US"/>
              <a:pPr/>
              <a:t>1/3/2014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fld id="{4656350C-38F7-42D4-A37B-197B246B7EB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5" y="7368547"/>
            <a:ext cx="19392904" cy="3070859"/>
          </a:xfrm>
        </p:spPr>
        <p:txBody>
          <a:bodyPr anchor="b"/>
          <a:lstStyle>
            <a:lvl1pPr marL="0" indent="0">
              <a:buNone/>
              <a:defRPr sz="11700" b="1"/>
            </a:lvl1pPr>
            <a:lvl2pPr marL="2192864" indent="0">
              <a:buNone/>
              <a:defRPr sz="9500" b="1"/>
            </a:lvl2pPr>
            <a:lvl3pPr marL="4385727" indent="0">
              <a:buNone/>
              <a:defRPr sz="8700" b="1"/>
            </a:lvl3pPr>
            <a:lvl4pPr marL="6578589" indent="0">
              <a:buNone/>
              <a:defRPr sz="7700" b="1"/>
            </a:lvl4pPr>
            <a:lvl5pPr marL="8771452" indent="0">
              <a:buNone/>
              <a:defRPr sz="7700" b="1"/>
            </a:lvl5pPr>
            <a:lvl6pPr marL="10964315" indent="0">
              <a:buNone/>
              <a:defRPr sz="7700" b="1"/>
            </a:lvl6pPr>
            <a:lvl7pPr marL="13157177" indent="0">
              <a:buNone/>
              <a:defRPr sz="7700" b="1"/>
            </a:lvl7pPr>
            <a:lvl8pPr marL="15350040" indent="0">
              <a:buNone/>
              <a:defRPr sz="7700" b="1"/>
            </a:lvl8pPr>
            <a:lvl9pPr marL="17542902"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2194565" y="10439406"/>
            <a:ext cx="19392904" cy="18966182"/>
          </a:xfrm>
        </p:spPr>
        <p:txBody>
          <a:bodyPr/>
          <a:lstStyle>
            <a:lvl1pPr>
              <a:defRPr sz="11700"/>
            </a:lvl1pPr>
            <a:lvl2pPr>
              <a:defRPr sz="9500"/>
            </a:lvl2pPr>
            <a:lvl3pPr>
              <a:defRPr sz="87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5" y="7368547"/>
            <a:ext cx="19400519" cy="3070859"/>
          </a:xfrm>
        </p:spPr>
        <p:txBody>
          <a:bodyPr anchor="b"/>
          <a:lstStyle>
            <a:lvl1pPr marL="0" indent="0">
              <a:buNone/>
              <a:defRPr sz="11700" b="1"/>
            </a:lvl1pPr>
            <a:lvl2pPr marL="2192864" indent="0">
              <a:buNone/>
              <a:defRPr sz="9500" b="1"/>
            </a:lvl2pPr>
            <a:lvl3pPr marL="4385727" indent="0">
              <a:buNone/>
              <a:defRPr sz="8700" b="1"/>
            </a:lvl3pPr>
            <a:lvl4pPr marL="6578589" indent="0">
              <a:buNone/>
              <a:defRPr sz="7700" b="1"/>
            </a:lvl4pPr>
            <a:lvl5pPr marL="8771452" indent="0">
              <a:buNone/>
              <a:defRPr sz="7700" b="1"/>
            </a:lvl5pPr>
            <a:lvl6pPr marL="10964315" indent="0">
              <a:buNone/>
              <a:defRPr sz="7700" b="1"/>
            </a:lvl6pPr>
            <a:lvl7pPr marL="13157177" indent="0">
              <a:buNone/>
              <a:defRPr sz="7700" b="1"/>
            </a:lvl7pPr>
            <a:lvl8pPr marL="15350040" indent="0">
              <a:buNone/>
              <a:defRPr sz="7700" b="1"/>
            </a:lvl8pPr>
            <a:lvl9pPr marL="17542902"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22296125" y="10439406"/>
            <a:ext cx="19400519" cy="18966182"/>
          </a:xfrm>
        </p:spPr>
        <p:txBody>
          <a:bodyPr/>
          <a:lstStyle>
            <a:lvl1pPr>
              <a:defRPr sz="11700"/>
            </a:lvl1pPr>
            <a:lvl2pPr>
              <a:defRPr sz="9500"/>
            </a:lvl2pPr>
            <a:lvl3pPr>
              <a:defRPr sz="87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DE73FA05-568F-43F0-A3E0-BEDD72F35DF5}" type="datetime1">
              <a:rPr lang="en-US"/>
              <a:pPr/>
              <a:t>1/3/2014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fld id="{8DE0CAD1-8B78-4172-B1BE-59678AAA2A19}"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CD1DA7BD-EEF9-4EDD-A1B6-C249610E8A23}" type="datetime1">
              <a:rPr lang="en-US"/>
              <a:pPr/>
              <a:t>1/3/2014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fld id="{D79CB8D2-0ED6-4119-B9E2-92BF599DAAEB}"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C9409B35-1D47-4499-9FE4-6CBB9215CE43}" type="datetime1">
              <a:rPr lang="en-US"/>
              <a:pPr/>
              <a:t>1/3/2014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fld id="{3B1F3462-EE21-4BD0-A844-8B7F4130F534}"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71" y="1310641"/>
            <a:ext cx="14439902" cy="5577840"/>
          </a:xfrm>
        </p:spPr>
        <p:txBody>
          <a:bodyPr anchor="b"/>
          <a:lstStyle>
            <a:lvl1pPr algn="l">
              <a:defRPr sz="9500" b="1"/>
            </a:lvl1pPr>
          </a:lstStyle>
          <a:p>
            <a:r>
              <a:rPr lang="en-US" smtClean="0"/>
              <a:t>Click to edit Master title style</a:t>
            </a:r>
            <a:endParaRPr lang="en-US"/>
          </a:p>
        </p:txBody>
      </p:sp>
      <p:sp>
        <p:nvSpPr>
          <p:cNvPr id="3" name="Content Placeholder 2"/>
          <p:cNvSpPr>
            <a:spLocks noGrp="1"/>
          </p:cNvSpPr>
          <p:nvPr>
            <p:ph idx="1"/>
          </p:nvPr>
        </p:nvSpPr>
        <p:spPr>
          <a:xfrm>
            <a:off x="17160243" y="1310648"/>
            <a:ext cx="24536400" cy="28094941"/>
          </a:xfrm>
        </p:spPr>
        <p:txBody>
          <a:bodyPr/>
          <a:lstStyle>
            <a:lvl1pPr>
              <a:defRPr sz="15400"/>
            </a:lvl1pPr>
            <a:lvl2pPr>
              <a:defRPr sz="13300"/>
            </a:lvl2pPr>
            <a:lvl3pPr>
              <a:defRPr sz="117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71" y="6888488"/>
            <a:ext cx="14439902" cy="22517101"/>
          </a:xfrm>
        </p:spPr>
        <p:txBody>
          <a:bodyPr/>
          <a:lstStyle>
            <a:lvl1pPr marL="0" indent="0">
              <a:buNone/>
              <a:defRPr sz="6700"/>
            </a:lvl1pPr>
            <a:lvl2pPr marL="2192864" indent="0">
              <a:buNone/>
              <a:defRPr sz="5600"/>
            </a:lvl2pPr>
            <a:lvl3pPr marL="4385727" indent="0">
              <a:buNone/>
              <a:defRPr sz="4800"/>
            </a:lvl3pPr>
            <a:lvl4pPr marL="6578589" indent="0">
              <a:buNone/>
              <a:defRPr sz="4200"/>
            </a:lvl4pPr>
            <a:lvl5pPr marL="8771452" indent="0">
              <a:buNone/>
              <a:defRPr sz="4200"/>
            </a:lvl5pPr>
            <a:lvl6pPr marL="10964315" indent="0">
              <a:buNone/>
              <a:defRPr sz="4200"/>
            </a:lvl6pPr>
            <a:lvl7pPr marL="13157177" indent="0">
              <a:buNone/>
              <a:defRPr sz="4200"/>
            </a:lvl7pPr>
            <a:lvl8pPr marL="15350040" indent="0">
              <a:buNone/>
              <a:defRPr sz="4200"/>
            </a:lvl8pPr>
            <a:lvl9pPr marL="17542902" indent="0">
              <a:buNone/>
              <a:defRPr sz="42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EADEAEF1-86BF-4AF6-A8AF-204D679C25CE}" type="datetime1">
              <a:rPr lang="en-US"/>
              <a:pPr/>
              <a:t>1/3/2014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fld id="{D07CED79-9A5F-4E7A-8717-1ABC8DF693D1}"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4" y="23042886"/>
            <a:ext cx="26334720" cy="2720341"/>
          </a:xfrm>
        </p:spPr>
        <p:txBody>
          <a:bodyPr anchor="b"/>
          <a:lstStyle>
            <a:lvl1pPr algn="l">
              <a:defRPr sz="9500" b="1"/>
            </a:lvl1pPr>
          </a:lstStyle>
          <a:p>
            <a:r>
              <a:rPr lang="en-US" smtClean="0"/>
              <a:t>Click to edit Master title style</a:t>
            </a:r>
            <a:endParaRPr lang="en-US"/>
          </a:p>
        </p:txBody>
      </p:sp>
      <p:sp>
        <p:nvSpPr>
          <p:cNvPr id="3" name="Picture Placeholder 2"/>
          <p:cNvSpPr>
            <a:spLocks noGrp="1"/>
          </p:cNvSpPr>
          <p:nvPr>
            <p:ph type="pic" idx="1"/>
          </p:nvPr>
        </p:nvSpPr>
        <p:spPr>
          <a:xfrm>
            <a:off x="8602984" y="2941319"/>
            <a:ext cx="26334720" cy="19751040"/>
          </a:xfrm>
        </p:spPr>
        <p:txBody>
          <a:bodyPr rtlCol="0">
            <a:normAutofit/>
          </a:bodyPr>
          <a:lstStyle>
            <a:lvl1pPr marL="0" indent="0">
              <a:buNone/>
              <a:defRPr sz="15400"/>
            </a:lvl1pPr>
            <a:lvl2pPr marL="2192864" indent="0">
              <a:buNone/>
              <a:defRPr sz="13300"/>
            </a:lvl2pPr>
            <a:lvl3pPr marL="4385727" indent="0">
              <a:buNone/>
              <a:defRPr sz="11700"/>
            </a:lvl3pPr>
            <a:lvl4pPr marL="6578589" indent="0">
              <a:buNone/>
              <a:defRPr sz="9500"/>
            </a:lvl4pPr>
            <a:lvl5pPr marL="8771452" indent="0">
              <a:buNone/>
              <a:defRPr sz="9500"/>
            </a:lvl5pPr>
            <a:lvl6pPr marL="10964315" indent="0">
              <a:buNone/>
              <a:defRPr sz="9500"/>
            </a:lvl6pPr>
            <a:lvl7pPr marL="13157177" indent="0">
              <a:buNone/>
              <a:defRPr sz="9500"/>
            </a:lvl7pPr>
            <a:lvl8pPr marL="15350040" indent="0">
              <a:buNone/>
              <a:defRPr sz="9500"/>
            </a:lvl8pPr>
            <a:lvl9pPr marL="17542902" indent="0">
              <a:buNone/>
              <a:defRPr sz="9500"/>
            </a:lvl9pPr>
          </a:lstStyle>
          <a:p>
            <a:pPr lvl="0"/>
            <a:endParaRPr lang="en-US" noProof="0" dirty="0"/>
          </a:p>
        </p:txBody>
      </p:sp>
      <p:sp>
        <p:nvSpPr>
          <p:cNvPr id="4" name="Text Placeholder 3"/>
          <p:cNvSpPr>
            <a:spLocks noGrp="1"/>
          </p:cNvSpPr>
          <p:nvPr>
            <p:ph type="body" sz="half" idx="2"/>
          </p:nvPr>
        </p:nvSpPr>
        <p:spPr>
          <a:xfrm>
            <a:off x="8602984" y="25763228"/>
            <a:ext cx="26334720" cy="3863340"/>
          </a:xfrm>
        </p:spPr>
        <p:txBody>
          <a:bodyPr/>
          <a:lstStyle>
            <a:lvl1pPr marL="0" indent="0">
              <a:buNone/>
              <a:defRPr sz="6700"/>
            </a:lvl1pPr>
            <a:lvl2pPr marL="2192864" indent="0">
              <a:buNone/>
              <a:defRPr sz="5600"/>
            </a:lvl2pPr>
            <a:lvl3pPr marL="4385727" indent="0">
              <a:buNone/>
              <a:defRPr sz="4800"/>
            </a:lvl3pPr>
            <a:lvl4pPr marL="6578589" indent="0">
              <a:buNone/>
              <a:defRPr sz="4200"/>
            </a:lvl4pPr>
            <a:lvl5pPr marL="8771452" indent="0">
              <a:buNone/>
              <a:defRPr sz="4200"/>
            </a:lvl5pPr>
            <a:lvl6pPr marL="10964315" indent="0">
              <a:buNone/>
              <a:defRPr sz="4200"/>
            </a:lvl6pPr>
            <a:lvl7pPr marL="13157177" indent="0">
              <a:buNone/>
              <a:defRPr sz="4200"/>
            </a:lvl7pPr>
            <a:lvl8pPr marL="15350040" indent="0">
              <a:buNone/>
              <a:defRPr sz="4200"/>
            </a:lvl8pPr>
            <a:lvl9pPr marL="17542902" indent="0">
              <a:buNone/>
              <a:defRPr sz="42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E999649A-8308-42AC-B13E-8A7268402724}" type="datetime1">
              <a:rPr lang="en-US"/>
              <a:pPr/>
              <a:t>1/3/2014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fld id="{398B73CB-3362-4FC4-A2DB-25CEB40BB6D1}"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94218" y="1317627"/>
            <a:ext cx="39502773" cy="5486400"/>
          </a:xfrm>
          <a:prstGeom prst="rect">
            <a:avLst/>
          </a:prstGeom>
          <a:noFill/>
          <a:ln w="9525">
            <a:noFill/>
            <a:miter lim="800000"/>
            <a:headEnd/>
            <a:tailEnd/>
          </a:ln>
        </p:spPr>
        <p:txBody>
          <a:bodyPr vert="horz" wrap="square" lIns="438574" tIns="219285" rIns="438574" bIns="219285"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2194218" y="7680327"/>
            <a:ext cx="39502773" cy="21724939"/>
          </a:xfrm>
          <a:prstGeom prst="rect">
            <a:avLst/>
          </a:prstGeom>
          <a:noFill/>
          <a:ln w="9525">
            <a:noFill/>
            <a:miter lim="800000"/>
            <a:headEnd/>
            <a:tailEnd/>
          </a:ln>
        </p:spPr>
        <p:txBody>
          <a:bodyPr vert="horz" wrap="square" lIns="438574" tIns="219285" rIns="438574" bIns="21928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2194218" y="30510165"/>
            <a:ext cx="10241973" cy="1752599"/>
          </a:xfrm>
          <a:prstGeom prst="rect">
            <a:avLst/>
          </a:prstGeom>
        </p:spPr>
        <p:txBody>
          <a:bodyPr vert="horz" wrap="square" lIns="438574" tIns="219285" rIns="438574" bIns="219285" numCol="1" anchor="ctr" anchorCtr="0" compatLnSpc="1">
            <a:prstTxWarp prst="textNoShape">
              <a:avLst/>
            </a:prstTxWarp>
          </a:bodyPr>
          <a:lstStyle>
            <a:lvl1pPr>
              <a:defRPr sz="5600">
                <a:solidFill>
                  <a:srgbClr val="898989"/>
                </a:solidFill>
                <a:latin typeface="Calibri" charset="0"/>
              </a:defRPr>
            </a:lvl1pPr>
          </a:lstStyle>
          <a:p>
            <a:fld id="{AE2F6FD2-8543-4704-96EA-2E221020F21E}" type="datetime1">
              <a:rPr lang="en-US"/>
              <a:pPr/>
              <a:t>1/3/2014</a:t>
            </a:fld>
            <a:endParaRPr lang="en-US" dirty="0"/>
          </a:p>
        </p:txBody>
      </p:sp>
      <p:sp>
        <p:nvSpPr>
          <p:cNvPr id="5" name="Footer Placeholder 4"/>
          <p:cNvSpPr>
            <a:spLocks noGrp="1"/>
          </p:cNvSpPr>
          <p:nvPr>
            <p:ph type="ftr" sz="quarter" idx="3"/>
          </p:nvPr>
        </p:nvSpPr>
        <p:spPr>
          <a:xfrm>
            <a:off x="14995818" y="30510165"/>
            <a:ext cx="13899573" cy="1752599"/>
          </a:xfrm>
          <a:prstGeom prst="rect">
            <a:avLst/>
          </a:prstGeom>
        </p:spPr>
        <p:txBody>
          <a:bodyPr vert="horz" lIns="438574" tIns="219285" rIns="438574" bIns="219285" rtlCol="0" anchor="ctr"/>
          <a:lstStyle>
            <a:lvl1pPr algn="ctr" defTabSz="2192864" fontAlgn="auto">
              <a:spcBef>
                <a:spcPts val="0"/>
              </a:spcBef>
              <a:spcAft>
                <a:spcPts val="0"/>
              </a:spcAft>
              <a:defRPr sz="5600">
                <a:solidFill>
                  <a:schemeClr val="tx1">
                    <a:tint val="75000"/>
                  </a:schemeClr>
                </a:solidFill>
                <a:latin typeface="+mn-lt"/>
                <a:ea typeface="+mn-ea"/>
                <a:cs typeface="+mn-cs"/>
              </a:defRPr>
            </a:lvl1pPr>
          </a:lstStyle>
          <a:p>
            <a:pPr>
              <a:defRPr/>
            </a:pPr>
            <a:endParaRPr lang="en-US" dirty="0"/>
          </a:p>
        </p:txBody>
      </p:sp>
      <p:sp>
        <p:nvSpPr>
          <p:cNvPr id="6" name="Slide Number Placeholder 5"/>
          <p:cNvSpPr>
            <a:spLocks noGrp="1"/>
          </p:cNvSpPr>
          <p:nvPr>
            <p:ph type="sldNum" sz="quarter" idx="4"/>
          </p:nvPr>
        </p:nvSpPr>
        <p:spPr>
          <a:xfrm>
            <a:off x="31455018" y="30510165"/>
            <a:ext cx="10241973" cy="1752599"/>
          </a:xfrm>
          <a:prstGeom prst="rect">
            <a:avLst/>
          </a:prstGeom>
        </p:spPr>
        <p:txBody>
          <a:bodyPr vert="horz" wrap="square" lIns="438574" tIns="219285" rIns="438574" bIns="219285" numCol="1" anchor="ctr" anchorCtr="0" compatLnSpc="1">
            <a:prstTxWarp prst="textNoShape">
              <a:avLst/>
            </a:prstTxWarp>
          </a:bodyPr>
          <a:lstStyle>
            <a:lvl1pPr algn="r">
              <a:defRPr sz="5600">
                <a:solidFill>
                  <a:srgbClr val="898989"/>
                </a:solidFill>
                <a:latin typeface="Calibri" charset="0"/>
              </a:defRPr>
            </a:lvl1pPr>
          </a:lstStyle>
          <a:p>
            <a:fld id="{C9E7984B-34D4-4484-91B1-9E2B362448E8}"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1926" rtl="0" eaLnBrk="0" fontAlgn="base" hangingPunct="0">
        <a:spcBef>
          <a:spcPct val="0"/>
        </a:spcBef>
        <a:spcAft>
          <a:spcPct val="0"/>
        </a:spcAft>
        <a:defRPr sz="20900" kern="1200">
          <a:solidFill>
            <a:schemeClr val="tx1"/>
          </a:solidFill>
          <a:latin typeface="+mj-lt"/>
          <a:ea typeface="ＭＳ Ｐゴシック" pitchFamily="-108" charset="-128"/>
          <a:cs typeface="ＭＳ Ｐゴシック" pitchFamily="-108" charset="-128"/>
        </a:defRPr>
      </a:lvl1pPr>
      <a:lvl2pPr algn="ctr" defTabSz="2191926" rtl="0" eaLnBrk="0" fontAlgn="base" hangingPunct="0">
        <a:spcBef>
          <a:spcPct val="0"/>
        </a:spcBef>
        <a:spcAft>
          <a:spcPct val="0"/>
        </a:spcAft>
        <a:defRPr sz="20900">
          <a:solidFill>
            <a:schemeClr val="tx1"/>
          </a:solidFill>
          <a:latin typeface="Calibri" pitchFamily="-108" charset="0"/>
          <a:ea typeface="ＭＳ Ｐゴシック" pitchFamily="-108" charset="-128"/>
          <a:cs typeface="ＭＳ Ｐゴシック" pitchFamily="-108" charset="-128"/>
        </a:defRPr>
      </a:lvl2pPr>
      <a:lvl3pPr algn="ctr" defTabSz="2191926" rtl="0" eaLnBrk="0" fontAlgn="base" hangingPunct="0">
        <a:spcBef>
          <a:spcPct val="0"/>
        </a:spcBef>
        <a:spcAft>
          <a:spcPct val="0"/>
        </a:spcAft>
        <a:defRPr sz="20900">
          <a:solidFill>
            <a:schemeClr val="tx1"/>
          </a:solidFill>
          <a:latin typeface="Calibri" pitchFamily="-108" charset="0"/>
          <a:ea typeface="ＭＳ Ｐゴシック" pitchFamily="-108" charset="-128"/>
          <a:cs typeface="ＭＳ Ｐゴシック" pitchFamily="-108" charset="-128"/>
        </a:defRPr>
      </a:lvl3pPr>
      <a:lvl4pPr algn="ctr" defTabSz="2191926" rtl="0" eaLnBrk="0" fontAlgn="base" hangingPunct="0">
        <a:spcBef>
          <a:spcPct val="0"/>
        </a:spcBef>
        <a:spcAft>
          <a:spcPct val="0"/>
        </a:spcAft>
        <a:defRPr sz="20900">
          <a:solidFill>
            <a:schemeClr val="tx1"/>
          </a:solidFill>
          <a:latin typeface="Calibri" pitchFamily="-108" charset="0"/>
          <a:ea typeface="ＭＳ Ｐゴシック" pitchFamily="-108" charset="-128"/>
          <a:cs typeface="ＭＳ Ｐゴシック" pitchFamily="-108" charset="-128"/>
        </a:defRPr>
      </a:lvl4pPr>
      <a:lvl5pPr algn="ctr" defTabSz="2191926" rtl="0" eaLnBrk="0" fontAlgn="base" hangingPunct="0">
        <a:spcBef>
          <a:spcPct val="0"/>
        </a:spcBef>
        <a:spcAft>
          <a:spcPct val="0"/>
        </a:spcAft>
        <a:defRPr sz="20900">
          <a:solidFill>
            <a:schemeClr val="tx1"/>
          </a:solidFill>
          <a:latin typeface="Calibri" pitchFamily="-108" charset="0"/>
          <a:ea typeface="ＭＳ Ｐゴシック" pitchFamily="-108" charset="-128"/>
          <a:cs typeface="ＭＳ Ｐゴシック" pitchFamily="-108" charset="-128"/>
        </a:defRPr>
      </a:lvl5pPr>
      <a:lvl6pPr marL="479691" algn="ctr" defTabSz="2191926" rtl="0" fontAlgn="base">
        <a:spcBef>
          <a:spcPct val="0"/>
        </a:spcBef>
        <a:spcAft>
          <a:spcPct val="0"/>
        </a:spcAft>
        <a:defRPr sz="20900">
          <a:solidFill>
            <a:schemeClr val="tx1"/>
          </a:solidFill>
          <a:latin typeface="Calibri" pitchFamily="-108" charset="0"/>
          <a:ea typeface="ＭＳ Ｐゴシック" pitchFamily="-108" charset="-128"/>
          <a:cs typeface="ＭＳ Ｐゴシック" pitchFamily="-108" charset="-128"/>
        </a:defRPr>
      </a:lvl6pPr>
      <a:lvl7pPr marL="959383" algn="ctr" defTabSz="2191926" rtl="0" fontAlgn="base">
        <a:spcBef>
          <a:spcPct val="0"/>
        </a:spcBef>
        <a:spcAft>
          <a:spcPct val="0"/>
        </a:spcAft>
        <a:defRPr sz="20900">
          <a:solidFill>
            <a:schemeClr val="tx1"/>
          </a:solidFill>
          <a:latin typeface="Calibri" pitchFamily="-108" charset="0"/>
          <a:ea typeface="ＭＳ Ｐゴシック" pitchFamily="-108" charset="-128"/>
          <a:cs typeface="ＭＳ Ｐゴシック" pitchFamily="-108" charset="-128"/>
        </a:defRPr>
      </a:lvl7pPr>
      <a:lvl8pPr marL="1439077" algn="ctr" defTabSz="2191926" rtl="0" fontAlgn="base">
        <a:spcBef>
          <a:spcPct val="0"/>
        </a:spcBef>
        <a:spcAft>
          <a:spcPct val="0"/>
        </a:spcAft>
        <a:defRPr sz="20900">
          <a:solidFill>
            <a:schemeClr val="tx1"/>
          </a:solidFill>
          <a:latin typeface="Calibri" pitchFamily="-108" charset="0"/>
          <a:ea typeface="ＭＳ Ｐゴシック" pitchFamily="-108" charset="-128"/>
          <a:cs typeface="ＭＳ Ｐゴシック" pitchFamily="-108" charset="-128"/>
        </a:defRPr>
      </a:lvl8pPr>
      <a:lvl9pPr marL="1918767" algn="ctr" defTabSz="2191926" rtl="0" fontAlgn="base">
        <a:spcBef>
          <a:spcPct val="0"/>
        </a:spcBef>
        <a:spcAft>
          <a:spcPct val="0"/>
        </a:spcAft>
        <a:defRPr sz="20900">
          <a:solidFill>
            <a:schemeClr val="tx1"/>
          </a:solidFill>
          <a:latin typeface="Calibri" pitchFamily="-108" charset="0"/>
          <a:ea typeface="ＭＳ Ｐゴシック" pitchFamily="-108" charset="-128"/>
          <a:cs typeface="ＭＳ Ｐゴシック" pitchFamily="-108" charset="-128"/>
        </a:defRPr>
      </a:lvl9pPr>
    </p:titleStyle>
    <p:bodyStyle>
      <a:lvl1pPr marL="1643943" indent="-1643943" algn="l" defTabSz="2191926" rtl="0" eaLnBrk="0" fontAlgn="base" hangingPunct="0">
        <a:spcBef>
          <a:spcPct val="20000"/>
        </a:spcBef>
        <a:spcAft>
          <a:spcPct val="0"/>
        </a:spcAft>
        <a:buFont typeface="Arial" charset="0"/>
        <a:buChar char="•"/>
        <a:defRPr sz="15400" kern="1200">
          <a:solidFill>
            <a:schemeClr val="tx1"/>
          </a:solidFill>
          <a:latin typeface="+mn-lt"/>
          <a:ea typeface="ＭＳ Ｐゴシック" pitchFamily="-108" charset="-128"/>
          <a:cs typeface="ＭＳ Ｐゴシック" pitchFamily="-108" charset="-128"/>
        </a:defRPr>
      </a:lvl1pPr>
      <a:lvl2pPr marL="3562712" indent="-1369122" algn="l" defTabSz="2191926" rtl="0" eaLnBrk="0" fontAlgn="base" hangingPunct="0">
        <a:spcBef>
          <a:spcPct val="20000"/>
        </a:spcBef>
        <a:spcAft>
          <a:spcPct val="0"/>
        </a:spcAft>
        <a:buFont typeface="Arial" charset="0"/>
        <a:buChar char="–"/>
        <a:defRPr sz="13300" kern="1200">
          <a:solidFill>
            <a:schemeClr val="tx1"/>
          </a:solidFill>
          <a:latin typeface="+mn-lt"/>
          <a:ea typeface="ＭＳ Ｐゴシック" pitchFamily="-108" charset="-128"/>
          <a:cs typeface="+mn-cs"/>
        </a:defRPr>
      </a:lvl2pPr>
      <a:lvl3pPr marL="5481479" indent="-1095962" algn="l" defTabSz="2191926" rtl="0" eaLnBrk="0" fontAlgn="base" hangingPunct="0">
        <a:spcBef>
          <a:spcPct val="20000"/>
        </a:spcBef>
        <a:spcAft>
          <a:spcPct val="0"/>
        </a:spcAft>
        <a:buFont typeface="Arial" charset="0"/>
        <a:buChar char="•"/>
        <a:defRPr sz="11700" kern="1200">
          <a:solidFill>
            <a:schemeClr val="tx1"/>
          </a:solidFill>
          <a:latin typeface="+mn-lt"/>
          <a:ea typeface="ＭＳ Ｐゴシック" pitchFamily="-108" charset="-128"/>
          <a:cs typeface="+mn-cs"/>
        </a:defRPr>
      </a:lvl3pPr>
      <a:lvl4pPr marL="7673405" indent="-1095962" algn="l" defTabSz="2191926" rtl="0" eaLnBrk="0" fontAlgn="base" hangingPunct="0">
        <a:spcBef>
          <a:spcPct val="20000"/>
        </a:spcBef>
        <a:spcAft>
          <a:spcPct val="0"/>
        </a:spcAft>
        <a:buFont typeface="Arial" charset="0"/>
        <a:buChar char="–"/>
        <a:defRPr sz="9500" kern="1200">
          <a:solidFill>
            <a:schemeClr val="tx1"/>
          </a:solidFill>
          <a:latin typeface="+mn-lt"/>
          <a:ea typeface="ＭＳ Ｐゴシック" pitchFamily="-108" charset="-128"/>
          <a:cs typeface="+mn-cs"/>
        </a:defRPr>
      </a:lvl4pPr>
      <a:lvl5pPr marL="9866993" indent="-1095962" algn="l" defTabSz="2191926" rtl="0" eaLnBrk="0" fontAlgn="base" hangingPunct="0">
        <a:spcBef>
          <a:spcPct val="20000"/>
        </a:spcBef>
        <a:spcAft>
          <a:spcPct val="0"/>
        </a:spcAft>
        <a:buFont typeface="Arial" charset="0"/>
        <a:buChar char="»"/>
        <a:defRPr sz="9500" kern="1200">
          <a:solidFill>
            <a:schemeClr val="tx1"/>
          </a:solidFill>
          <a:latin typeface="+mn-lt"/>
          <a:ea typeface="ＭＳ Ｐゴシック" pitchFamily="-108" charset="-128"/>
          <a:cs typeface="+mn-cs"/>
        </a:defRPr>
      </a:lvl5pPr>
      <a:lvl6pPr marL="12060747" indent="-1096432" algn="l" defTabSz="2192864" rtl="0" eaLnBrk="1" latinLnBrk="0" hangingPunct="1">
        <a:spcBef>
          <a:spcPct val="20000"/>
        </a:spcBef>
        <a:buFont typeface="Arial"/>
        <a:buChar char="•"/>
        <a:defRPr sz="9500" kern="1200">
          <a:solidFill>
            <a:schemeClr val="tx1"/>
          </a:solidFill>
          <a:latin typeface="+mn-lt"/>
          <a:ea typeface="+mn-ea"/>
          <a:cs typeface="+mn-cs"/>
        </a:defRPr>
      </a:lvl6pPr>
      <a:lvl7pPr marL="14253610" indent="-1096432" algn="l" defTabSz="2192864" rtl="0" eaLnBrk="1" latinLnBrk="0" hangingPunct="1">
        <a:spcBef>
          <a:spcPct val="20000"/>
        </a:spcBef>
        <a:buFont typeface="Arial"/>
        <a:buChar char="•"/>
        <a:defRPr sz="9500" kern="1200">
          <a:solidFill>
            <a:schemeClr val="tx1"/>
          </a:solidFill>
          <a:latin typeface="+mn-lt"/>
          <a:ea typeface="+mn-ea"/>
          <a:cs typeface="+mn-cs"/>
        </a:defRPr>
      </a:lvl7pPr>
      <a:lvl8pPr marL="16446472" indent="-1096432" algn="l" defTabSz="2192864" rtl="0" eaLnBrk="1" latinLnBrk="0" hangingPunct="1">
        <a:spcBef>
          <a:spcPct val="20000"/>
        </a:spcBef>
        <a:buFont typeface="Arial"/>
        <a:buChar char="•"/>
        <a:defRPr sz="9500" kern="1200">
          <a:solidFill>
            <a:schemeClr val="tx1"/>
          </a:solidFill>
          <a:latin typeface="+mn-lt"/>
          <a:ea typeface="+mn-ea"/>
          <a:cs typeface="+mn-cs"/>
        </a:defRPr>
      </a:lvl8pPr>
      <a:lvl9pPr marL="18639335" indent="-1096432" algn="l" defTabSz="2192864" rtl="0" eaLnBrk="1" latinLnBrk="0" hangingPunct="1">
        <a:spcBef>
          <a:spcPct val="20000"/>
        </a:spcBef>
        <a:buFont typeface="Arial"/>
        <a:buChar char="•"/>
        <a:defRPr sz="9500" kern="1200">
          <a:solidFill>
            <a:schemeClr val="tx1"/>
          </a:solidFill>
          <a:latin typeface="+mn-lt"/>
          <a:ea typeface="+mn-ea"/>
          <a:cs typeface="+mn-cs"/>
        </a:defRPr>
      </a:lvl9pPr>
    </p:bodyStyle>
    <p:otherStyle>
      <a:defPPr>
        <a:defRPr lang="en-US"/>
      </a:defPPr>
      <a:lvl1pPr marL="0" algn="l" defTabSz="2192864" rtl="0" eaLnBrk="1" latinLnBrk="0" hangingPunct="1">
        <a:defRPr sz="8700" kern="1200">
          <a:solidFill>
            <a:schemeClr val="tx1"/>
          </a:solidFill>
          <a:latin typeface="+mn-lt"/>
          <a:ea typeface="+mn-ea"/>
          <a:cs typeface="+mn-cs"/>
        </a:defRPr>
      </a:lvl1pPr>
      <a:lvl2pPr marL="2192864" algn="l" defTabSz="2192864" rtl="0" eaLnBrk="1" latinLnBrk="0" hangingPunct="1">
        <a:defRPr sz="8700" kern="1200">
          <a:solidFill>
            <a:schemeClr val="tx1"/>
          </a:solidFill>
          <a:latin typeface="+mn-lt"/>
          <a:ea typeface="+mn-ea"/>
          <a:cs typeface="+mn-cs"/>
        </a:defRPr>
      </a:lvl2pPr>
      <a:lvl3pPr marL="4385727" algn="l" defTabSz="2192864" rtl="0" eaLnBrk="1" latinLnBrk="0" hangingPunct="1">
        <a:defRPr sz="8700" kern="1200">
          <a:solidFill>
            <a:schemeClr val="tx1"/>
          </a:solidFill>
          <a:latin typeface="+mn-lt"/>
          <a:ea typeface="+mn-ea"/>
          <a:cs typeface="+mn-cs"/>
        </a:defRPr>
      </a:lvl3pPr>
      <a:lvl4pPr marL="6578589" algn="l" defTabSz="2192864" rtl="0" eaLnBrk="1" latinLnBrk="0" hangingPunct="1">
        <a:defRPr sz="8700" kern="1200">
          <a:solidFill>
            <a:schemeClr val="tx1"/>
          </a:solidFill>
          <a:latin typeface="+mn-lt"/>
          <a:ea typeface="+mn-ea"/>
          <a:cs typeface="+mn-cs"/>
        </a:defRPr>
      </a:lvl4pPr>
      <a:lvl5pPr marL="8771452" algn="l" defTabSz="2192864" rtl="0" eaLnBrk="1" latinLnBrk="0" hangingPunct="1">
        <a:defRPr sz="8700" kern="1200">
          <a:solidFill>
            <a:schemeClr val="tx1"/>
          </a:solidFill>
          <a:latin typeface="+mn-lt"/>
          <a:ea typeface="+mn-ea"/>
          <a:cs typeface="+mn-cs"/>
        </a:defRPr>
      </a:lvl5pPr>
      <a:lvl6pPr marL="10964315" algn="l" defTabSz="2192864" rtl="0" eaLnBrk="1" latinLnBrk="0" hangingPunct="1">
        <a:defRPr sz="8700" kern="1200">
          <a:solidFill>
            <a:schemeClr val="tx1"/>
          </a:solidFill>
          <a:latin typeface="+mn-lt"/>
          <a:ea typeface="+mn-ea"/>
          <a:cs typeface="+mn-cs"/>
        </a:defRPr>
      </a:lvl6pPr>
      <a:lvl7pPr marL="13157177" algn="l" defTabSz="2192864" rtl="0" eaLnBrk="1" latinLnBrk="0" hangingPunct="1">
        <a:defRPr sz="8700" kern="1200">
          <a:solidFill>
            <a:schemeClr val="tx1"/>
          </a:solidFill>
          <a:latin typeface="+mn-lt"/>
          <a:ea typeface="+mn-ea"/>
          <a:cs typeface="+mn-cs"/>
        </a:defRPr>
      </a:lvl7pPr>
      <a:lvl8pPr marL="15350040" algn="l" defTabSz="2192864" rtl="0" eaLnBrk="1" latinLnBrk="0" hangingPunct="1">
        <a:defRPr sz="8700" kern="1200">
          <a:solidFill>
            <a:schemeClr val="tx1"/>
          </a:solidFill>
          <a:latin typeface="+mn-lt"/>
          <a:ea typeface="+mn-ea"/>
          <a:cs typeface="+mn-cs"/>
        </a:defRPr>
      </a:lvl8pPr>
      <a:lvl9pPr marL="17542902" algn="l" defTabSz="2192864" rtl="0" eaLnBrk="1" latinLnBrk="0" hangingPunct="1">
        <a:defRPr sz="8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4.png"/><Relationship Id="rId3" Type="http://schemas.openxmlformats.org/officeDocument/2006/relationships/image" Target="../media/image1.png"/><Relationship Id="rId7" Type="http://schemas.openxmlformats.org/officeDocument/2006/relationships/image" Target="../media/image5.png"/><Relationship Id="rId17" Type="http://schemas.openxmlformats.org/officeDocument/2006/relationships/image" Target="../media/image13.png"/><Relationship Id="rId2" Type="http://schemas.openxmlformats.org/officeDocument/2006/relationships/notesSlide" Target="../notesSlides/notesSlide1.xml"/><Relationship Id="rId16"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5" Type="http://schemas.openxmlformats.org/officeDocument/2006/relationships/image" Target="../media/image10.png"/><Relationship Id="rId10" Type="http://schemas.openxmlformats.org/officeDocument/2006/relationships/image" Target="../media/image8.png"/><Relationship Id="rId19" Type="http://schemas.openxmlformats.org/officeDocument/2006/relationships/image" Target="../media/image15.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4" name="Group 93"/>
          <p:cNvGrpSpPr/>
          <p:nvPr/>
        </p:nvGrpSpPr>
        <p:grpSpPr>
          <a:xfrm>
            <a:off x="457203" y="718207"/>
            <a:ext cx="42976801" cy="31701433"/>
            <a:chOff x="-1" y="302567"/>
            <a:chExt cx="42976801" cy="31701433"/>
          </a:xfrm>
        </p:grpSpPr>
        <p:sp>
          <p:nvSpPr>
            <p:cNvPr id="95" name="Rectangle 94"/>
            <p:cNvSpPr/>
            <p:nvPr/>
          </p:nvSpPr>
          <p:spPr>
            <a:xfrm>
              <a:off x="1" y="3819290"/>
              <a:ext cx="42976799" cy="28184710"/>
            </a:xfrm>
            <a:prstGeom prst="rect">
              <a:avLst/>
            </a:prstGeom>
            <a:solidFill>
              <a:schemeClr val="accent1">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lIns="124919" tIns="62461" rIns="124919" bIns="62461" rtlCol="0" anchor="ctr"/>
            <a:lstStyle/>
            <a:p>
              <a:pPr algn="ctr"/>
              <a:endParaRPr lang="en-US" baseline="-25000" dirty="0"/>
            </a:p>
          </p:txBody>
        </p:sp>
        <p:sp>
          <p:nvSpPr>
            <p:cNvPr id="96" name="TextBox 3"/>
            <p:cNvSpPr txBox="1">
              <a:spLocks noChangeArrowheads="1"/>
            </p:cNvSpPr>
            <p:nvPr/>
          </p:nvSpPr>
          <p:spPr bwMode="auto">
            <a:xfrm>
              <a:off x="7392143" y="302567"/>
              <a:ext cx="29185357" cy="1350989"/>
            </a:xfrm>
            <a:prstGeom prst="rect">
              <a:avLst/>
            </a:prstGeom>
            <a:noFill/>
            <a:ln w="9525">
              <a:noFill/>
              <a:miter lim="800000"/>
              <a:headEnd/>
              <a:tailEnd/>
            </a:ln>
          </p:spPr>
          <p:txBody>
            <a:bodyPr lIns="93690" tIns="46845" rIns="93690" bIns="46845">
              <a:spAutoFit/>
            </a:bodyPr>
            <a:lstStyle/>
            <a:p>
              <a:pPr algn="ctr"/>
              <a:r>
                <a:rPr lang="en-US" sz="8200" dirty="0">
                  <a:solidFill>
                    <a:schemeClr val="tx2">
                      <a:lumMod val="75000"/>
                    </a:schemeClr>
                  </a:solidFill>
                  <a:latin typeface="Century Gothic" charset="0"/>
                </a:rPr>
                <a:t>Resolving the State Space of Noisy Chaotic Maps</a:t>
              </a:r>
            </a:p>
          </p:txBody>
        </p:sp>
        <p:sp>
          <p:nvSpPr>
            <p:cNvPr id="97" name="TextBox 4"/>
            <p:cNvSpPr txBox="1">
              <a:spLocks noChangeArrowheads="1"/>
            </p:cNvSpPr>
            <p:nvPr/>
          </p:nvSpPr>
          <p:spPr bwMode="auto">
            <a:xfrm>
              <a:off x="12900379" y="1664178"/>
              <a:ext cx="18507361" cy="1664265"/>
            </a:xfrm>
            <a:prstGeom prst="rect">
              <a:avLst/>
            </a:prstGeom>
            <a:noFill/>
            <a:ln w="9525">
              <a:noFill/>
              <a:miter lim="800000"/>
              <a:headEnd/>
              <a:tailEnd/>
            </a:ln>
          </p:spPr>
          <p:txBody>
            <a:bodyPr wrap="square" lIns="93690" tIns="46845" rIns="93690" bIns="46845">
              <a:spAutoFit/>
            </a:bodyPr>
            <a:lstStyle/>
            <a:p>
              <a:pPr algn="ctr"/>
              <a:r>
                <a:rPr lang="en-US" sz="3900" dirty="0">
                  <a:latin typeface="Century Gothic" charset="0"/>
                </a:rPr>
                <a:t>Jeffrey Heninger</a:t>
              </a:r>
              <a:r>
                <a:rPr lang="en-US" sz="3900" baseline="30000" dirty="0">
                  <a:latin typeface="Century Gothic" charset="0"/>
                </a:rPr>
                <a:t>1</a:t>
              </a:r>
              <a:r>
                <a:rPr lang="en-US" sz="3900" dirty="0">
                  <a:latin typeface="Century Gothic" charset="0"/>
                </a:rPr>
                <a:t>, Predrag Cvitanović</a:t>
              </a:r>
              <a:r>
                <a:rPr lang="en-US" sz="3900" baseline="30000" dirty="0">
                  <a:latin typeface="Century Gothic" charset="0"/>
                </a:rPr>
                <a:t>1</a:t>
              </a:r>
              <a:r>
                <a:rPr lang="en-US" sz="3900" dirty="0">
                  <a:latin typeface="Century Gothic" charset="0"/>
                </a:rPr>
                <a:t>, Domenico Lippolis</a:t>
              </a:r>
              <a:r>
                <a:rPr lang="en-US" sz="3900" baseline="30000" dirty="0">
                  <a:latin typeface="Century Gothic" charset="0"/>
                </a:rPr>
                <a:t>2</a:t>
              </a:r>
            </a:p>
            <a:p>
              <a:pPr algn="ctr"/>
              <a:endParaRPr lang="en-US" sz="1300" dirty="0">
                <a:latin typeface="Century Gothic" panose="020B0502020202020204" pitchFamily="34" charset="0"/>
              </a:endParaRPr>
            </a:p>
            <a:p>
              <a:pPr algn="ctr"/>
              <a:r>
                <a:rPr lang="en-US" sz="2500" baseline="30000" dirty="0">
                  <a:latin typeface="Century Gothic" panose="020B0502020202020204" pitchFamily="34" charset="0"/>
                </a:rPr>
                <a:t>1 </a:t>
              </a:r>
              <a:r>
                <a:rPr lang="en-US" sz="2500" dirty="0">
                  <a:latin typeface="Century Gothic" panose="020B0502020202020204" pitchFamily="34" charset="0"/>
                </a:rPr>
                <a:t>Center for Nonlinear Science, School of Physics, Georgia Institute of Technology, Atlanta, GA 30332-0430, USA </a:t>
              </a:r>
            </a:p>
            <a:p>
              <a:pPr algn="ctr"/>
              <a:r>
                <a:rPr lang="en-US" sz="2500" baseline="30000" dirty="0">
                  <a:latin typeface="Century Gothic" charset="0"/>
                </a:rPr>
                <a:t>2 </a:t>
              </a:r>
              <a:r>
                <a:rPr lang="en-US" sz="2500" dirty="0">
                  <a:latin typeface="Century Gothic" charset="0"/>
                </a:rPr>
                <a:t>Institute for Advanced Studies, Tsinghua University, Haidian, Beijing, China</a:t>
              </a:r>
              <a:endParaRPr lang="en-US" sz="2500" baseline="30000" dirty="0">
                <a:latin typeface="Century Gothic" charset="0"/>
              </a:endParaRPr>
            </a:p>
          </p:txBody>
        </p:sp>
        <p:sp>
          <p:nvSpPr>
            <p:cNvPr id="98" name="TextBox 9"/>
            <p:cNvSpPr txBox="1">
              <a:spLocks noChangeArrowheads="1"/>
            </p:cNvSpPr>
            <p:nvPr/>
          </p:nvSpPr>
          <p:spPr bwMode="auto">
            <a:xfrm>
              <a:off x="-1" y="3419994"/>
              <a:ext cx="42976801" cy="782457"/>
            </a:xfrm>
            <a:prstGeom prst="rect">
              <a:avLst/>
            </a:prstGeom>
            <a:solidFill>
              <a:schemeClr val="accent1">
                <a:lumMod val="75000"/>
              </a:schemeClr>
            </a:solidFill>
            <a:ln w="9525">
              <a:solidFill>
                <a:srgbClr val="008000"/>
              </a:solidFill>
              <a:miter lim="800000"/>
              <a:headEnd/>
              <a:tailEnd/>
            </a:ln>
          </p:spPr>
          <p:txBody>
            <a:bodyPr wrap="square" lIns="93690" tIns="46845" rIns="93690" bIns="46845">
              <a:spAutoFit/>
            </a:bodyPr>
            <a:lstStyle/>
            <a:p>
              <a:pPr algn="ctr"/>
              <a:endParaRPr lang="en-US" sz="4400" dirty="0">
                <a:solidFill>
                  <a:schemeClr val="accent1">
                    <a:lumMod val="75000"/>
                  </a:schemeClr>
                </a:solidFill>
                <a:latin typeface="Century Gothic" charset="0"/>
              </a:endParaRPr>
            </a:p>
          </p:txBody>
        </p:sp>
        <p:sp>
          <p:nvSpPr>
            <p:cNvPr id="99" name="TextBox 98"/>
            <p:cNvSpPr txBox="1"/>
            <p:nvPr/>
          </p:nvSpPr>
          <p:spPr>
            <a:xfrm>
              <a:off x="30139943" y="27824574"/>
              <a:ext cx="12395008" cy="3763962"/>
            </a:xfrm>
            <a:prstGeom prst="rect">
              <a:avLst/>
            </a:prstGeom>
            <a:solidFill>
              <a:schemeClr val="bg1"/>
            </a:solidFill>
            <a:ln w="127000" cmpd="tri">
              <a:solidFill>
                <a:schemeClr val="tx2">
                  <a:lumMod val="75000"/>
                </a:schemeClr>
              </a:solidFill>
              <a:miter lim="800000"/>
            </a:ln>
          </p:spPr>
          <p:txBody>
            <a:bodyPr wrap="square" lIns="624597" tIns="187380" rIns="624597" bIns="187380">
              <a:spAutoFit/>
            </a:bodyPr>
            <a:lstStyle/>
            <a:p>
              <a:r>
                <a:rPr lang="en-US" sz="4000" dirty="0">
                  <a:solidFill>
                    <a:schemeClr val="tx2">
                      <a:lumMod val="75000"/>
                    </a:schemeClr>
                  </a:solidFill>
                  <a:latin typeface="Century Gothic" pitchFamily="34" charset="0"/>
                  <a:cs typeface="Times New Roman" pitchFamily="18" charset="0"/>
                </a:rPr>
                <a:t>REFERENCES</a:t>
              </a:r>
            </a:p>
            <a:p>
              <a:r>
                <a:rPr lang="en-US" sz="2000" dirty="0">
                  <a:latin typeface="Arial" panose="020B0604020202020204" pitchFamily="34" charset="0"/>
                  <a:cs typeface="Arial" panose="020B0604020202020204" pitchFamily="34" charset="0"/>
                </a:rPr>
                <a:t>[1]  </a:t>
              </a:r>
              <a:r>
                <a:rPr lang="en-US" sz="2000" dirty="0"/>
                <a:t>P. Cvitanovic, R. Artuso, R. Mainieri, G. Tanner, and G. Vattay. </a:t>
              </a:r>
              <a:r>
                <a:rPr lang="en-US" sz="2000" i="1" dirty="0"/>
                <a:t>Chaos: Classical and Quantum. </a:t>
              </a:r>
              <a:r>
                <a:rPr lang="en-US" sz="2000" dirty="0"/>
                <a:t>Niels Bohr Institute, Copenhagen, 2013.</a:t>
              </a:r>
            </a:p>
            <a:p>
              <a:r>
                <a:rPr lang="en-US" sz="2000" dirty="0">
                  <a:latin typeface="Arial" panose="020B0604020202020204" pitchFamily="34" charset="0"/>
                  <a:cs typeface="Arial" panose="020B0604020202020204" pitchFamily="34" charset="0"/>
                </a:rPr>
                <a:t>[2]  </a:t>
              </a:r>
              <a:r>
                <a:rPr lang="en-US" sz="2000" dirty="0"/>
                <a:t>P. Cvitanovic and D. Lippolis. Knowing when to stop: How noise frees us from determinism. In M. Robnik and V. G. Romanovski, editors, </a:t>
              </a:r>
              <a:r>
                <a:rPr lang="en-US" sz="2000" i="1" dirty="0"/>
                <a:t>Let's Face Chaos through Nonlinear Dynamics, </a:t>
              </a:r>
              <a:r>
                <a:rPr lang="en-US" sz="2000" dirty="0"/>
                <a:t>pages 82-126, Melville, New York, 2012. Am. Inst. of Phys.</a:t>
              </a:r>
            </a:p>
            <a:p>
              <a:r>
                <a:rPr lang="en-US" sz="2000" dirty="0">
                  <a:latin typeface="Arial" panose="020B0604020202020204" pitchFamily="34" charset="0"/>
                  <a:cs typeface="Arial" panose="020B0604020202020204" pitchFamily="34" charset="0"/>
                </a:rPr>
                <a:t>[3]  </a:t>
              </a:r>
              <a:r>
                <a:rPr lang="en-US" sz="2000" dirty="0"/>
                <a:t>D. Lippolis. </a:t>
              </a:r>
              <a:r>
                <a:rPr lang="en-US" sz="2000" i="1" dirty="0"/>
                <a:t>How well can one resolve the state space of a chaotic map? </a:t>
              </a:r>
              <a:r>
                <a:rPr lang="en-US" sz="2000" dirty="0"/>
                <a:t>PhD thesis, School of Physics, Georgia Inst. of Technology, Atlanta, 2010.</a:t>
              </a:r>
            </a:p>
            <a:p>
              <a:r>
                <a:rPr lang="en-US" sz="2000" dirty="0">
                  <a:latin typeface="Arial" panose="020B0604020202020204" pitchFamily="34" charset="0"/>
                  <a:cs typeface="Arial" panose="020B0604020202020204" pitchFamily="34" charset="0"/>
                </a:rPr>
                <a:t>[4]  </a:t>
              </a:r>
              <a:r>
                <a:rPr lang="en-US" sz="2000" dirty="0"/>
                <a:t>A. M. Lyapunov. The general problem of the stability of motion</a:t>
              </a:r>
              <a:r>
                <a:rPr lang="en-US" sz="2000" i="1" dirty="0"/>
                <a:t>. Int. J. Control, </a:t>
              </a:r>
              <a:r>
                <a:rPr lang="en-US" sz="2000" dirty="0"/>
                <a:t>55:531-534, 1992.</a:t>
              </a:r>
            </a:p>
          </p:txBody>
        </p:sp>
        <p:pic>
          <p:nvPicPr>
            <p:cNvPr id="10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2924" y="857925"/>
              <a:ext cx="7493571" cy="2280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1" name="TextBox 10"/>
            <p:cNvSpPr txBox="1">
              <a:spLocks noChangeArrowheads="1"/>
            </p:cNvSpPr>
            <p:nvPr/>
          </p:nvSpPr>
          <p:spPr bwMode="auto">
            <a:xfrm>
              <a:off x="30122807" y="14768138"/>
              <a:ext cx="12406915" cy="4764236"/>
            </a:xfrm>
            <a:prstGeom prst="rect">
              <a:avLst/>
            </a:prstGeom>
            <a:solidFill>
              <a:schemeClr val="bg1"/>
            </a:solidFill>
            <a:ln w="127000" cmpd="tri">
              <a:solidFill>
                <a:schemeClr val="tx2">
                  <a:lumMod val="75000"/>
                </a:schemeClr>
              </a:solidFill>
              <a:miter lim="800000"/>
              <a:headEnd/>
              <a:tailEnd/>
            </a:ln>
          </p:spPr>
          <p:txBody>
            <a:bodyPr wrap="square" lIns="468448" tIns="187380" rIns="468448" bIns="187380">
              <a:spAutoFit/>
            </a:bodyPr>
            <a:lstStyle/>
            <a:p>
              <a:pPr algn="ctr"/>
              <a:r>
                <a:rPr lang="en-US" sz="4800" dirty="0">
                  <a:solidFill>
                    <a:schemeClr val="tx2">
                      <a:lumMod val="75000"/>
                    </a:schemeClr>
                  </a:solidFill>
                  <a:latin typeface="Century Gothic" charset="0"/>
                </a:rPr>
                <a:t>GLOBAL  STATIONARY  DISTRIBUTION</a:t>
              </a:r>
            </a:p>
            <a:p>
              <a:endParaRPr lang="en-US" sz="1300" dirty="0"/>
            </a:p>
            <a:p>
              <a:pPr algn="just"/>
              <a:r>
                <a:rPr lang="en-US" sz="3200" dirty="0"/>
                <a:t>The leading eigenvector of the transition matrix, with eigenvalue one, is the global stationary distribution. Any initial distribution converges to this at a rate given by the second eigenvalue. Long time averages of observables can be calculated using this distribution. In future work, we will find this eigenvector and use it to calculate the Lyapunov exponents of the Lozi map. This will be used to check our method.</a:t>
              </a:r>
            </a:p>
          </p:txBody>
        </p:sp>
        <p:grpSp>
          <p:nvGrpSpPr>
            <p:cNvPr id="102" name="Group 101"/>
            <p:cNvGrpSpPr/>
            <p:nvPr/>
          </p:nvGrpSpPr>
          <p:grpSpPr>
            <a:xfrm>
              <a:off x="30139943" y="4873097"/>
              <a:ext cx="12406915" cy="9402573"/>
              <a:chOff x="23085912" y="4864690"/>
              <a:chExt cx="9503168" cy="6447478"/>
            </a:xfrm>
          </p:grpSpPr>
          <p:sp>
            <p:nvSpPr>
              <p:cNvPr id="145" name="TextBox 10"/>
              <p:cNvSpPr txBox="1">
                <a:spLocks noChangeArrowheads="1"/>
              </p:cNvSpPr>
              <p:nvPr/>
            </p:nvSpPr>
            <p:spPr bwMode="auto">
              <a:xfrm>
                <a:off x="23085912" y="4864690"/>
                <a:ext cx="9503168" cy="6447478"/>
              </a:xfrm>
              <a:prstGeom prst="rect">
                <a:avLst/>
              </a:prstGeom>
              <a:solidFill>
                <a:schemeClr val="bg1"/>
              </a:solidFill>
              <a:ln w="127000" cmpd="tri">
                <a:solidFill>
                  <a:schemeClr val="tx2">
                    <a:lumMod val="75000"/>
                  </a:schemeClr>
                </a:solidFill>
                <a:miter lim="800000"/>
                <a:headEnd/>
                <a:tailEnd/>
              </a:ln>
            </p:spPr>
            <p:txBody>
              <a:bodyPr wrap="square" lIns="342900" tIns="137160" rIns="342900" bIns="137160">
                <a:spAutoFit/>
              </a:bodyPr>
              <a:lstStyle/>
              <a:p>
                <a:pPr algn="ctr"/>
                <a:r>
                  <a:rPr lang="en-US" sz="4800" dirty="0">
                    <a:solidFill>
                      <a:schemeClr val="tx2">
                        <a:lumMod val="75000"/>
                      </a:schemeClr>
                    </a:solidFill>
                    <a:latin typeface="Century Gothic" charset="0"/>
                  </a:rPr>
                  <a:t>MARKOV  GRAPH</a:t>
                </a:r>
              </a:p>
              <a:p>
                <a:endParaRPr lang="en-US" sz="13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p:txBody>
          </p:sp>
          <p:sp>
            <p:nvSpPr>
              <p:cNvPr id="146" name="TextBox 145"/>
              <p:cNvSpPr txBox="1"/>
              <p:nvPr/>
            </p:nvSpPr>
            <p:spPr>
              <a:xfrm>
                <a:off x="24293347" y="10439495"/>
                <a:ext cx="7134685" cy="553997"/>
              </a:xfrm>
              <a:prstGeom prst="rect">
                <a:avLst/>
              </a:prstGeom>
              <a:noFill/>
            </p:spPr>
            <p:txBody>
              <a:bodyPr wrap="none" lIns="68580" tIns="34290" rIns="68580" bIns="34290" rtlCol="0">
                <a:spAutoFit/>
              </a:bodyPr>
              <a:lstStyle/>
              <a:p>
                <a:r>
                  <a:rPr lang="en-US" sz="2400" b="1" dirty="0"/>
                  <a:t>Figure 5: </a:t>
                </a:r>
                <a:r>
                  <a:rPr lang="en-US" sz="2400" dirty="0"/>
                  <a:t>A Markov graph between neighborhoods labeled by their </a:t>
                </a:r>
              </a:p>
              <a:p>
                <a:r>
                  <a:rPr lang="en-US" sz="2400" dirty="0"/>
                  <a:t>symbolic dynamics. [1]</a:t>
                </a:r>
                <a:endParaRPr lang="en-US" sz="2400" b="1" dirty="0"/>
              </a:p>
            </p:txBody>
          </p:sp>
        </p:grpSp>
        <p:grpSp>
          <p:nvGrpSpPr>
            <p:cNvPr id="103" name="Group 102"/>
            <p:cNvGrpSpPr/>
            <p:nvPr/>
          </p:nvGrpSpPr>
          <p:grpSpPr>
            <a:xfrm>
              <a:off x="13736564" y="4878699"/>
              <a:ext cx="15511543" cy="16096713"/>
              <a:chOff x="10521620" y="3393517"/>
              <a:chExt cx="11881181" cy="11037746"/>
            </a:xfrm>
          </p:grpSpPr>
          <p:sp>
            <p:nvSpPr>
              <p:cNvPr id="134" name="TextBox 10"/>
              <p:cNvSpPr txBox="1">
                <a:spLocks noChangeArrowheads="1"/>
              </p:cNvSpPr>
              <p:nvPr/>
            </p:nvSpPr>
            <p:spPr bwMode="auto">
              <a:xfrm>
                <a:off x="10521620" y="3393517"/>
                <a:ext cx="11881181" cy="11037746"/>
              </a:xfrm>
              <a:prstGeom prst="rect">
                <a:avLst/>
              </a:prstGeom>
              <a:solidFill>
                <a:schemeClr val="bg1"/>
              </a:solidFill>
              <a:ln w="127000" cmpd="tri">
                <a:solidFill>
                  <a:schemeClr val="tx2">
                    <a:lumMod val="75000"/>
                  </a:schemeClr>
                </a:solidFill>
                <a:miter lim="800000"/>
                <a:headEnd/>
                <a:tailEnd/>
              </a:ln>
            </p:spPr>
            <p:txBody>
              <a:bodyPr wrap="square" lIns="342900" tIns="137160" rIns="342900" bIns="137160" numCol="1">
                <a:spAutoFit/>
              </a:bodyPr>
              <a:lstStyle/>
              <a:p>
                <a:pPr algn="ctr"/>
                <a:r>
                  <a:rPr lang="en-US" sz="4800" dirty="0">
                    <a:solidFill>
                      <a:schemeClr val="tx2">
                        <a:lumMod val="75000"/>
                      </a:schemeClr>
                    </a:solidFill>
                    <a:latin typeface="Century Gothic" charset="0"/>
                  </a:rPr>
                  <a:t>NEIGHBORHOODS  OF  PERIODIC  POINTS</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p:txBody>
          </p:sp>
          <p:pic>
            <p:nvPicPr>
              <p:cNvPr id="135" name="Picture 16" descr="C:\Users\Jeffrey\Documents\Research\lippolis\heninger\figs\LoziBoxPeriod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81476" y="4177862"/>
                <a:ext cx="3119193" cy="2924631"/>
              </a:xfrm>
              <a:prstGeom prst="rect">
                <a:avLst/>
              </a:prstGeom>
              <a:noFill/>
              <a:extLst>
                <a:ext uri="{909E8E84-426E-40DD-AFC4-6F175D3DCCD1}">
                  <a14:hiddenFill xmlns:a14="http://schemas.microsoft.com/office/drawing/2010/main">
                    <a:solidFill>
                      <a:srgbClr val="FFFFFF"/>
                    </a:solidFill>
                  </a14:hiddenFill>
                </a:ext>
              </a:extLst>
            </p:spPr>
          </p:pic>
          <p:pic>
            <p:nvPicPr>
              <p:cNvPr id="137" name="Picture 17" descr="C:\Users\Jeffrey\Documents\Research\lippolis\heninger\figs\LoziBoxPeriod2.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361772" y="4177862"/>
                <a:ext cx="2966369" cy="2924631"/>
              </a:xfrm>
              <a:prstGeom prst="rect">
                <a:avLst/>
              </a:prstGeom>
              <a:noFill/>
              <a:extLst>
                <a:ext uri="{909E8E84-426E-40DD-AFC4-6F175D3DCCD1}">
                  <a14:hiddenFill xmlns:a14="http://schemas.microsoft.com/office/drawing/2010/main">
                    <a:solidFill>
                      <a:srgbClr val="FFFFFF"/>
                    </a:solidFill>
                  </a14:hiddenFill>
                </a:ext>
              </a:extLst>
            </p:spPr>
          </p:pic>
          <p:pic>
            <p:nvPicPr>
              <p:cNvPr id="138" name="Picture 18" descr="C:\Users\Jeffrey\Documents\Research\lippolis\heninger\figs\LoziBoxPeriod4.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81477" y="7150907"/>
                <a:ext cx="3119192" cy="2998620"/>
              </a:xfrm>
              <a:prstGeom prst="rect">
                <a:avLst/>
              </a:prstGeom>
              <a:noFill/>
              <a:extLst>
                <a:ext uri="{909E8E84-426E-40DD-AFC4-6F175D3DCCD1}">
                  <a14:hiddenFill xmlns:a14="http://schemas.microsoft.com/office/drawing/2010/main">
                    <a:solidFill>
                      <a:srgbClr val="FFFFFF"/>
                    </a:solidFill>
                  </a14:hiddenFill>
                </a:ext>
              </a:extLst>
            </p:spPr>
          </p:pic>
          <p:pic>
            <p:nvPicPr>
              <p:cNvPr id="139" name="Picture 19" descr="C:\Users\Jeffrey\Documents\Research\lippolis\heninger\figs\LoziBoxPeriod5.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361771" y="7143486"/>
                <a:ext cx="2966371" cy="3006042"/>
              </a:xfrm>
              <a:prstGeom prst="rect">
                <a:avLst/>
              </a:prstGeom>
              <a:noFill/>
              <a:extLst>
                <a:ext uri="{909E8E84-426E-40DD-AFC4-6F175D3DCCD1}">
                  <a14:hiddenFill xmlns:a14="http://schemas.microsoft.com/office/drawing/2010/main">
                    <a:solidFill>
                      <a:srgbClr val="FFFFFF"/>
                    </a:solidFill>
                  </a14:hiddenFill>
                </a:ext>
              </a:extLst>
            </p:spPr>
          </p:pic>
          <p:pic>
            <p:nvPicPr>
              <p:cNvPr id="140" name="Picture 21" descr="C:\Users\Jeffrey\Documents\Research\lippolis\heninger\figs\LoziBoxPeriod6.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98826" y="10139776"/>
                <a:ext cx="3101843" cy="2977134"/>
              </a:xfrm>
              <a:prstGeom prst="rect">
                <a:avLst/>
              </a:prstGeom>
              <a:noFill/>
              <a:extLst>
                <a:ext uri="{909E8E84-426E-40DD-AFC4-6F175D3DCCD1}">
                  <a14:hiddenFill xmlns:a14="http://schemas.microsoft.com/office/drawing/2010/main">
                    <a:solidFill>
                      <a:srgbClr val="FFFFFF"/>
                    </a:solidFill>
                  </a14:hiddenFill>
                </a:ext>
              </a:extLst>
            </p:spPr>
          </p:pic>
          <p:pic>
            <p:nvPicPr>
              <p:cNvPr id="141" name="Picture 23" descr="C:\Users\Jeffrey\Documents\Research\lippolis\heninger\figs\LoziBoxPeriod7.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312580" y="10139776"/>
                <a:ext cx="3025298" cy="2977134"/>
              </a:xfrm>
              <a:prstGeom prst="rect">
                <a:avLst/>
              </a:prstGeom>
              <a:noFill/>
              <a:extLst>
                <a:ext uri="{909E8E84-426E-40DD-AFC4-6F175D3DCCD1}">
                  <a14:hiddenFill xmlns:a14="http://schemas.microsoft.com/office/drawing/2010/main">
                    <a:solidFill>
                      <a:srgbClr val="FFFFFF"/>
                    </a:solidFill>
                  </a14:hiddenFill>
                </a:ext>
              </a:extLst>
            </p:spPr>
          </p:pic>
          <p:sp>
            <p:nvSpPr>
              <p:cNvPr id="142" name="TextBox 141"/>
              <p:cNvSpPr txBox="1"/>
              <p:nvPr/>
            </p:nvSpPr>
            <p:spPr>
              <a:xfrm>
                <a:off x="16390800" y="13168500"/>
                <a:ext cx="5937341" cy="815608"/>
              </a:xfrm>
              <a:prstGeom prst="rect">
                <a:avLst/>
              </a:prstGeom>
              <a:noFill/>
            </p:spPr>
            <p:txBody>
              <a:bodyPr wrap="square" lIns="68580" tIns="34290" rIns="68580" bIns="34290" rtlCol="0">
                <a:spAutoFit/>
              </a:bodyPr>
              <a:lstStyle/>
              <a:p>
                <a:r>
                  <a:rPr lang="en-US" sz="2400" b="1" dirty="0"/>
                  <a:t>Figure 3: </a:t>
                </a:r>
                <a:r>
                  <a:rPr lang="en-US" sz="2400" dirty="0"/>
                  <a:t>The neighborhoods of all periodic points of the Lozi map of periods up to 1, 2, 4, 5, 6, and 7. There are no period 3 points.</a:t>
                </a:r>
                <a:endParaRPr lang="en-US" sz="2400" b="1" dirty="0"/>
              </a:p>
            </p:txBody>
          </p:sp>
        </p:grpSp>
        <mc:AlternateContent xmlns:mc="http://schemas.openxmlformats.org/markup-compatibility/2006" xmlns:a14="http://schemas.microsoft.com/office/drawing/2010/main">
          <mc:Choice Requires="a14">
            <p:sp>
              <p:nvSpPr>
                <p:cNvPr id="104" name="TextBox 103"/>
                <p:cNvSpPr txBox="1"/>
                <p:nvPr/>
              </p:nvSpPr>
              <p:spPr>
                <a:xfrm>
                  <a:off x="14199940" y="6614219"/>
                  <a:ext cx="6859949" cy="13422089"/>
                </a:xfrm>
                <a:prstGeom prst="rect">
                  <a:avLst/>
                </a:prstGeom>
                <a:noFill/>
              </p:spPr>
              <p:txBody>
                <a:bodyPr wrap="square" lIns="124919" tIns="62461" rIns="124919" bIns="62461" rtlCol="0">
                  <a:spAutoFit/>
                </a:bodyPr>
                <a:lstStyle/>
                <a:p>
                  <a:pPr algn="just"/>
                  <a:r>
                    <a:rPr lang="en-US" sz="3200" dirty="0"/>
                    <a:t>The results for fixed points can be extended to periodic points. The monodromy matrices for each point on the orbit are multiplied and the diffusion matrix is replaced by the matrix of total noise accumulated along the orbit. The covariance matrix </a:t>
                  </a:r>
                  <a14:m>
                    <m:oMath xmlns:m="http://schemas.openxmlformats.org/officeDocument/2006/math">
                      <m:r>
                        <a:rPr lang="en-US" sz="3200" i="1">
                          <a:latin typeface="Cambria Math"/>
                        </a:rPr>
                        <m:t>𝑄</m:t>
                      </m:r>
                    </m:oMath>
                  </a14:m>
                  <a:r>
                    <a:rPr lang="en-US" sz="3200" dirty="0"/>
                    <a:t> can then be calculated using the same method developed for fixed points [2, 3].</a:t>
                  </a:r>
                </a:p>
                <a:p>
                  <a:pPr algn="just"/>
                  <a:endParaRPr lang="en-US" sz="3200" dirty="0"/>
                </a:p>
                <a:p>
                  <a:pPr algn="just"/>
                  <a:r>
                    <a:rPr lang="en-US" sz="3200" dirty="0"/>
                    <a:t>A neighborhood of a periodic point is defined using the covariance. The neighborhood is a parallelogram with axes given by the stable and unstable singular vectors of </a:t>
                  </a:r>
                  <a14:m>
                    <m:oMath xmlns:m="http://schemas.openxmlformats.org/officeDocument/2006/math">
                      <m:r>
                        <a:rPr lang="en-US" sz="3200" i="1">
                          <a:latin typeface="Cambria Math"/>
                        </a:rPr>
                        <m:t>𝑄</m:t>
                      </m:r>
                    </m:oMath>
                  </a14:m>
                  <a:r>
                    <a:rPr lang="en-US" sz="3200" dirty="0"/>
                    <a:t> and the widths given by the standard deviations of the distributions.</a:t>
                  </a:r>
                </a:p>
                <a:p>
                  <a:pPr algn="just"/>
                  <a:endParaRPr lang="en-US" sz="3200" dirty="0"/>
                </a:p>
                <a:p>
                  <a:pPr algn="just"/>
                  <a:r>
                    <a:rPr lang="en-US" sz="3200" dirty="0"/>
                    <a:t>Periodic points are useful because they are dense on the attractor. A chaotic system has infinitely many periodic points with arbitrarily long lengths. As the length of the longest period orbit we consider increases, the neighborhoods cover the attractor.</a:t>
                  </a:r>
                </a:p>
              </p:txBody>
            </p:sp>
          </mc:Choice>
          <mc:Fallback xmlns="">
            <p:sp>
              <p:nvSpPr>
                <p:cNvPr id="14356" name="TextBox 14355"/>
                <p:cNvSpPr txBox="1">
                  <a:spLocks noRot="1" noChangeAspect="1" noMove="1" noResize="1" noEditPoints="1" noAdjustHandles="1" noChangeArrowheads="1" noChangeShapeType="1" noTextEdit="1"/>
                </p:cNvSpPr>
                <p:nvPr/>
              </p:nvSpPr>
              <p:spPr>
                <a:xfrm>
                  <a:off x="14502066" y="6803196"/>
                  <a:ext cx="7005905" cy="13425185"/>
                </a:xfrm>
                <a:prstGeom prst="rect">
                  <a:avLst/>
                </a:prstGeom>
                <a:blipFill rotWithShape="1">
                  <a:blip r:embed="rId10"/>
                  <a:stretch>
                    <a:fillRect l="-1741" t="-454" r="-1654" b="-409"/>
                  </a:stretch>
                </a:blipFill>
              </p:spPr>
              <p:txBody>
                <a:bodyPr/>
                <a:lstStyle/>
                <a:p>
                  <a:r>
                    <a:rPr lang="en-US">
                      <a:noFill/>
                    </a:rPr>
                    <a:t> </a:t>
                  </a:r>
                </a:p>
              </p:txBody>
            </p:sp>
          </mc:Fallback>
        </mc:AlternateContent>
        <p:grpSp>
          <p:nvGrpSpPr>
            <p:cNvPr id="105" name="Group 104"/>
            <p:cNvGrpSpPr/>
            <p:nvPr/>
          </p:nvGrpSpPr>
          <p:grpSpPr>
            <a:xfrm>
              <a:off x="13750844" y="21511422"/>
              <a:ext cx="15511543" cy="10098919"/>
              <a:chOff x="10532558" y="14535281"/>
              <a:chExt cx="11881181" cy="6924972"/>
            </a:xfrm>
          </p:grpSpPr>
          <p:sp>
            <p:nvSpPr>
              <p:cNvPr id="130" name="TextBox 10"/>
              <p:cNvSpPr txBox="1">
                <a:spLocks noChangeArrowheads="1"/>
              </p:cNvSpPr>
              <p:nvPr/>
            </p:nvSpPr>
            <p:spPr bwMode="auto">
              <a:xfrm>
                <a:off x="10532558" y="14535281"/>
                <a:ext cx="11881181" cy="6924972"/>
              </a:xfrm>
              <a:prstGeom prst="rect">
                <a:avLst/>
              </a:prstGeom>
              <a:solidFill>
                <a:schemeClr val="bg1"/>
              </a:solidFill>
              <a:ln w="127000" cmpd="tri">
                <a:solidFill>
                  <a:schemeClr val="tx2">
                    <a:lumMod val="75000"/>
                  </a:schemeClr>
                </a:solidFill>
                <a:miter lim="800000"/>
                <a:headEnd/>
                <a:tailEnd/>
              </a:ln>
            </p:spPr>
            <p:txBody>
              <a:bodyPr wrap="square" lIns="342900" tIns="137160" rIns="342900" bIns="137160">
                <a:spAutoFit/>
              </a:bodyPr>
              <a:lstStyle/>
              <a:p>
                <a:pPr algn="ctr"/>
                <a:r>
                  <a:rPr lang="en-US" sz="4800" dirty="0">
                    <a:solidFill>
                      <a:schemeClr val="tx2">
                        <a:lumMod val="75000"/>
                      </a:schemeClr>
                    </a:solidFill>
                    <a:latin typeface="Century Gothic" charset="0"/>
                  </a:rPr>
                  <a:t>OPTIMUM  </a:t>
                </a:r>
                <a:r>
                  <a:rPr lang="en-US" sz="4800" dirty="0">
                    <a:solidFill>
                      <a:schemeClr val="tx2">
                        <a:lumMod val="75000"/>
                      </a:schemeClr>
                    </a:solidFill>
                    <a:latin typeface="Century Gothic" charset="0"/>
                  </a:rPr>
                  <a:t>PARTITION</a:t>
                </a:r>
                <a:endParaRPr lang="en-US" sz="1600" dirty="0"/>
              </a:p>
              <a:p>
                <a:endParaRPr lang="en-US" sz="3400" dirty="0"/>
              </a:p>
              <a:p>
                <a:endParaRPr lang="en-US" sz="2800" dirty="0"/>
              </a:p>
              <a:p>
                <a:endParaRPr lang="en-US" sz="2800" dirty="0"/>
              </a:p>
              <a:p>
                <a:pPr algn="just"/>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p:txBody>
          </p:sp>
          <p:sp>
            <p:nvSpPr>
              <p:cNvPr id="131" name="TextBox 130"/>
              <p:cNvSpPr txBox="1"/>
              <p:nvPr/>
            </p:nvSpPr>
            <p:spPr>
              <a:xfrm>
                <a:off x="16930986" y="20873547"/>
                <a:ext cx="5266276" cy="300742"/>
              </a:xfrm>
              <a:prstGeom prst="rect">
                <a:avLst/>
              </a:prstGeom>
              <a:noFill/>
            </p:spPr>
            <p:txBody>
              <a:bodyPr wrap="square" lIns="68580" tIns="34290" rIns="68580" bIns="34290" rtlCol="0">
                <a:spAutoFit/>
              </a:bodyPr>
              <a:lstStyle/>
              <a:p>
                <a:r>
                  <a:rPr lang="en-US" sz="2400" b="1" dirty="0"/>
                  <a:t>Figure 4: </a:t>
                </a:r>
                <a:r>
                  <a:rPr lang="en-US" sz="2400" dirty="0"/>
                  <a:t>Optimum partition of the Lozi map. </a:t>
                </a:r>
                <a:endParaRPr lang="en-US" sz="2400" b="1" dirty="0"/>
              </a:p>
            </p:txBody>
          </p:sp>
          <p:sp>
            <p:nvSpPr>
              <p:cNvPr id="132" name="TextBox 131"/>
              <p:cNvSpPr txBox="1"/>
              <p:nvPr/>
            </p:nvSpPr>
            <p:spPr>
              <a:xfrm>
                <a:off x="10876547" y="15352965"/>
                <a:ext cx="5254429" cy="5803785"/>
              </a:xfrm>
              <a:prstGeom prst="rect">
                <a:avLst/>
              </a:prstGeom>
              <a:noFill/>
            </p:spPr>
            <p:txBody>
              <a:bodyPr wrap="square" rtlCol="0">
                <a:spAutoFit/>
              </a:bodyPr>
              <a:lstStyle/>
              <a:p>
                <a:pPr algn="just"/>
                <a:r>
                  <a:rPr lang="en-US" sz="3200" dirty="0"/>
                  <a:t>We want to completely cover the attractor with neighborhoods that overlap by no more than 50%. As we increase the period, we add new points to the optimum partition only if they do not overlap with any neighborhoods of shorter period. If neighborhoods of the same period overlap,  we remove some until there is no overlap. We choose the technique for removing points so the resulting neighborhoods cover the maximum area of the state space. Once the attractor is completely covered, the set of neighborhoods is the optimum partition of the state space.</a:t>
                </a:r>
              </a:p>
            </p:txBody>
          </p:sp>
        </p:grpSp>
        <p:sp>
          <p:nvSpPr>
            <p:cNvPr id="106" name="TextBox 10"/>
            <p:cNvSpPr txBox="1">
              <a:spLocks noChangeArrowheads="1"/>
            </p:cNvSpPr>
            <p:nvPr/>
          </p:nvSpPr>
          <p:spPr bwMode="auto">
            <a:xfrm>
              <a:off x="30115071" y="20006510"/>
              <a:ext cx="12406915" cy="7334170"/>
            </a:xfrm>
            <a:prstGeom prst="rect">
              <a:avLst/>
            </a:prstGeom>
            <a:solidFill>
              <a:schemeClr val="bg1"/>
            </a:solidFill>
            <a:ln w="127000" cmpd="tri">
              <a:solidFill>
                <a:schemeClr val="tx2">
                  <a:lumMod val="75000"/>
                </a:schemeClr>
              </a:solidFill>
              <a:miter lim="800000"/>
              <a:headEnd/>
              <a:tailEnd/>
            </a:ln>
          </p:spPr>
          <p:txBody>
            <a:bodyPr wrap="square" lIns="468448" tIns="187380" rIns="468448" bIns="187380">
              <a:spAutoFit/>
            </a:bodyPr>
            <a:lstStyle/>
            <a:p>
              <a:pPr algn="ctr"/>
              <a:r>
                <a:rPr lang="en-US" sz="4800" dirty="0">
                  <a:solidFill>
                    <a:schemeClr val="tx2">
                      <a:lumMod val="75000"/>
                    </a:schemeClr>
                  </a:solidFill>
                  <a:latin typeface="Century Gothic" charset="0"/>
                </a:rPr>
                <a:t>CONCLUSIONS</a:t>
              </a:r>
            </a:p>
            <a:p>
              <a:endParaRPr lang="en-US" sz="2000" dirty="0"/>
            </a:p>
            <a:p>
              <a:pPr algn="just"/>
              <a:r>
                <a:rPr lang="en-US" sz="3200" dirty="0"/>
                <a:t>Long time observables for chaotic systems cannot be calculated directly using individual trajectories. Instead, the state space is partitioned and the observables are calculated using the matrix of probabilities for transitions between elements of the partition. We offer a new technique for forming the optimum partition for a system with both stable and unstable directions. All physical systems have some inherent noise which limits the finest observable resolution. We use the competition between this noise and the dynamics to define neighborhoods of periodic points and use these neighborhoods to partition the state space. We apply this technique to the Lozi map, a two dimensional chaotic system in discrete time</a:t>
              </a:r>
              <a:r>
                <a:rPr lang="en-US" sz="3200" dirty="0"/>
                <a:t>.</a:t>
              </a:r>
            </a:p>
          </p:txBody>
        </p:sp>
        <p:grpSp>
          <p:nvGrpSpPr>
            <p:cNvPr id="107" name="Group 106"/>
            <p:cNvGrpSpPr/>
            <p:nvPr/>
          </p:nvGrpSpPr>
          <p:grpSpPr>
            <a:xfrm>
              <a:off x="493909" y="4880196"/>
              <a:ext cx="12406915" cy="7109638"/>
              <a:chOff x="378312" y="3384519"/>
              <a:chExt cx="9503168" cy="4875180"/>
            </a:xfrm>
          </p:grpSpPr>
          <p:sp>
            <p:nvSpPr>
              <p:cNvPr id="127" name="TextBox 10"/>
              <p:cNvSpPr txBox="1">
                <a:spLocks noChangeArrowheads="1"/>
              </p:cNvSpPr>
              <p:nvPr/>
            </p:nvSpPr>
            <p:spPr bwMode="auto">
              <a:xfrm>
                <a:off x="378312" y="3384519"/>
                <a:ext cx="9503168" cy="4875180"/>
              </a:xfrm>
              <a:prstGeom prst="rect">
                <a:avLst/>
              </a:prstGeom>
              <a:solidFill>
                <a:schemeClr val="bg1"/>
              </a:solidFill>
              <a:ln w="127000" cmpd="tri">
                <a:solidFill>
                  <a:schemeClr val="tx2">
                    <a:lumMod val="75000"/>
                  </a:schemeClr>
                </a:solidFill>
                <a:miter lim="800000"/>
                <a:headEnd/>
                <a:tailEnd/>
              </a:ln>
            </p:spPr>
            <p:txBody>
              <a:bodyPr wrap="square" lIns="347472" tIns="182880" rIns="342900" bIns="365760">
                <a:spAutoFit/>
              </a:bodyPr>
              <a:lstStyle/>
              <a:p>
                <a:pPr algn="ctr"/>
                <a:r>
                  <a:rPr lang="en-US" sz="4800" dirty="0">
                    <a:solidFill>
                      <a:schemeClr val="tx2">
                        <a:lumMod val="75000"/>
                      </a:schemeClr>
                    </a:solidFill>
                    <a:latin typeface="Century Gothic" charset="0"/>
                  </a:rPr>
                  <a:t>LOZI </a:t>
                </a:r>
                <a:r>
                  <a:rPr lang="en-US" sz="4800" dirty="0" smtClean="0">
                    <a:solidFill>
                      <a:schemeClr val="tx2">
                        <a:lumMod val="75000"/>
                      </a:schemeClr>
                    </a:solidFill>
                    <a:latin typeface="Century Gothic" charset="0"/>
                  </a:rPr>
                  <a:t>MAP</a:t>
                </a:r>
              </a:p>
              <a:p>
                <a:endParaRPr lang="en-US" sz="800" dirty="0" smtClean="0"/>
              </a:p>
              <a:p>
                <a:endParaRPr lang="en-US" sz="1600" dirty="0" smtClean="0"/>
              </a:p>
              <a:p>
                <a:pPr algn="just"/>
                <a:endParaRPr lang="en-US" sz="4000" dirty="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p:txBody>
          </p:sp>
          <p:sp>
            <p:nvSpPr>
              <p:cNvPr id="128" name="TextBox 127"/>
              <p:cNvSpPr txBox="1"/>
              <p:nvPr/>
            </p:nvSpPr>
            <p:spPr>
              <a:xfrm>
                <a:off x="6567991" y="7127606"/>
                <a:ext cx="3286013" cy="807254"/>
              </a:xfrm>
              <a:prstGeom prst="rect">
                <a:avLst/>
              </a:prstGeom>
              <a:noFill/>
            </p:spPr>
            <p:txBody>
              <a:bodyPr wrap="square" lIns="68580" tIns="34290" rIns="68580" bIns="34290" rtlCol="0">
                <a:spAutoFit/>
              </a:bodyPr>
              <a:lstStyle/>
              <a:p>
                <a:r>
                  <a:rPr lang="en-US" sz="2400" b="1" dirty="0"/>
                  <a:t>Figure 1: </a:t>
                </a:r>
                <a:r>
                  <a:rPr lang="en-US" sz="2400" dirty="0"/>
                  <a:t>The attractor of the </a:t>
                </a:r>
              </a:p>
              <a:p>
                <a:r>
                  <a:rPr lang="en-US" sz="2400" dirty="0">
                    <a:latin typeface="Arial" panose="020B0604020202020204" pitchFamily="34" charset="0"/>
                    <a:cs typeface="Arial" panose="020B0604020202020204" pitchFamily="34" charset="0"/>
                  </a:rPr>
                  <a:t>Lozi map</a:t>
                </a:r>
                <a:r>
                  <a:rPr lang="en-US" sz="2400" dirty="0">
                    <a:latin typeface="Arial" panose="020B0604020202020204" pitchFamily="34" charset="0"/>
                    <a:ea typeface="Cambria Math" panose="02040503050406030204" pitchFamily="18" charset="0"/>
                    <a:cs typeface="Arial" panose="020B0604020202020204" pitchFamily="34" charset="0"/>
                  </a:rPr>
                  <a:t>. All orbits eventually converge to this </a:t>
                </a:r>
                <a:r>
                  <a:rPr lang="en-US" sz="2400" dirty="0">
                    <a:latin typeface="Arial" panose="020B0604020202020204" pitchFamily="34" charset="0"/>
                    <a:ea typeface="Cambria Math" panose="02040503050406030204" pitchFamily="18" charset="0"/>
                    <a:cs typeface="Arial" panose="020B0604020202020204" pitchFamily="34" charset="0"/>
                  </a:rPr>
                  <a:t>fractal set</a:t>
                </a:r>
                <a:r>
                  <a:rPr lang="en-US" sz="2400" dirty="0">
                    <a:latin typeface="Arial" panose="020B0604020202020204" pitchFamily="34" charset="0"/>
                    <a:ea typeface="Cambria Math" panose="02040503050406030204" pitchFamily="18"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129" name="TextBox 128"/>
                  <p:cNvSpPr txBox="1"/>
                  <p:nvPr/>
                </p:nvSpPr>
                <p:spPr>
                  <a:xfrm>
                    <a:off x="697832" y="4093622"/>
                    <a:ext cx="5548974" cy="3919021"/>
                  </a:xfrm>
                  <a:prstGeom prst="rect">
                    <a:avLst/>
                  </a:prstGeom>
                  <a:noFill/>
                </p:spPr>
                <p:txBody>
                  <a:bodyPr wrap="square" rtlCol="0">
                    <a:spAutoFit/>
                  </a:bodyPr>
                  <a:lstStyle/>
                  <a:p>
                    <a:pPr algn="just"/>
                    <a:r>
                      <a:rPr lang="en-US" sz="3200" dirty="0"/>
                      <a:t>We have developed general techniques that work with any chaotic system with noise, described by a diffusion matrix </a:t>
                    </a:r>
                    <a:r>
                      <a:rPr lang="el-GR" sz="3200" dirty="0"/>
                      <a:t>Δ</a:t>
                    </a:r>
                    <a:r>
                      <a:rPr lang="en-US" sz="3200" dirty="0"/>
                      <a:t>. We apply our techniques to the Lozi map, defined by:</a:t>
                    </a:r>
                  </a:p>
                  <a:p>
                    <a:pPr algn="just"/>
                    <a:endParaRPr lang="en-US" sz="600" dirty="0"/>
                  </a:p>
                  <a:p>
                    <a:pPr algn="just"/>
                    <a14:m>
                      <m:oMathPara xmlns:m="http://schemas.openxmlformats.org/officeDocument/2006/math">
                        <m:oMathParaPr>
                          <m:jc m:val="centerGroup"/>
                        </m:oMathParaPr>
                        <m:oMath xmlns:m="http://schemas.openxmlformats.org/officeDocument/2006/math">
                          <m:sSub>
                            <m:sSubPr>
                              <m:ctrlPr>
                                <a:rPr lang="en-US" sz="3200" i="1">
                                  <a:latin typeface="Cambria Math"/>
                                </a:rPr>
                              </m:ctrlPr>
                            </m:sSubPr>
                            <m:e>
                              <m:r>
                                <a:rPr lang="en-US" sz="3200" i="1">
                                  <a:latin typeface="Cambria Math"/>
                                </a:rPr>
                                <m:t>𝑥</m:t>
                              </m:r>
                            </m:e>
                            <m:sub>
                              <m:r>
                                <a:rPr lang="en-US" sz="3200" i="1">
                                  <a:latin typeface="Cambria Math"/>
                                </a:rPr>
                                <m:t>𝑛</m:t>
                              </m:r>
                              <m:r>
                                <a:rPr lang="en-US" sz="3200" i="1">
                                  <a:latin typeface="Cambria Math"/>
                                </a:rPr>
                                <m:t>+1</m:t>
                              </m:r>
                            </m:sub>
                          </m:sSub>
                          <m:r>
                            <a:rPr lang="en-US" sz="3200" i="1">
                              <a:latin typeface="Cambria Math"/>
                            </a:rPr>
                            <m:t>=1 −</m:t>
                          </m:r>
                          <m:r>
                            <a:rPr lang="en-US" sz="3200" i="1">
                              <a:latin typeface="Cambria Math"/>
                            </a:rPr>
                            <m:t>𝑎</m:t>
                          </m:r>
                          <m:r>
                            <a:rPr lang="en-US" sz="3200" i="1">
                              <a:latin typeface="Cambria Math"/>
                            </a:rPr>
                            <m:t> </m:t>
                          </m:r>
                          <m:d>
                            <m:dPr>
                              <m:begChr m:val="|"/>
                              <m:endChr m:val="|"/>
                              <m:ctrlPr>
                                <a:rPr lang="en-US" sz="3200" i="1">
                                  <a:latin typeface="Cambria Math"/>
                                </a:rPr>
                              </m:ctrlPr>
                            </m:dPr>
                            <m:e>
                              <m:sSub>
                                <m:sSubPr>
                                  <m:ctrlPr>
                                    <a:rPr lang="en-US" sz="3200" i="1">
                                      <a:latin typeface="Cambria Math"/>
                                    </a:rPr>
                                  </m:ctrlPr>
                                </m:sSubPr>
                                <m:e>
                                  <m:r>
                                    <a:rPr lang="en-US" sz="3200" i="1">
                                      <a:latin typeface="Cambria Math"/>
                                    </a:rPr>
                                    <m:t>𝑥</m:t>
                                  </m:r>
                                </m:e>
                                <m:sub>
                                  <m:r>
                                    <a:rPr lang="en-US" sz="3200" i="1">
                                      <a:latin typeface="Cambria Math"/>
                                    </a:rPr>
                                    <m:t>𝑛</m:t>
                                  </m:r>
                                </m:sub>
                              </m:sSub>
                            </m:e>
                          </m:d>
                          <m:r>
                            <a:rPr lang="en-US" sz="3200" i="1">
                              <a:latin typeface="Cambria Math"/>
                            </a:rPr>
                            <m:t>+</m:t>
                          </m:r>
                          <m:r>
                            <a:rPr lang="en-US" sz="3200" i="1">
                              <a:latin typeface="Cambria Math"/>
                            </a:rPr>
                            <m:t>𝑏</m:t>
                          </m:r>
                          <m:r>
                            <a:rPr lang="en-US" sz="3200" i="1">
                              <a:latin typeface="Cambria Math"/>
                            </a:rPr>
                            <m:t> </m:t>
                          </m:r>
                          <m:sSub>
                            <m:sSubPr>
                              <m:ctrlPr>
                                <a:rPr lang="en-US" sz="3200" i="1">
                                  <a:latin typeface="Cambria Math"/>
                                </a:rPr>
                              </m:ctrlPr>
                            </m:sSubPr>
                            <m:e>
                              <m:r>
                                <a:rPr lang="en-US" sz="3200" i="1">
                                  <a:latin typeface="Cambria Math"/>
                                </a:rPr>
                                <m:t>𝑦</m:t>
                              </m:r>
                            </m:e>
                            <m:sub>
                              <m:r>
                                <a:rPr lang="en-US" sz="3200" i="1">
                                  <a:latin typeface="Cambria Math"/>
                                </a:rPr>
                                <m:t>𝑛</m:t>
                              </m:r>
                            </m:sub>
                          </m:sSub>
                        </m:oMath>
                      </m:oMathPara>
                    </a14:m>
                    <a:endParaRPr lang="en-US" sz="3200" dirty="0"/>
                  </a:p>
                  <a:p>
                    <a:pPr algn="just"/>
                    <a14:m>
                      <m:oMathPara xmlns:m="http://schemas.openxmlformats.org/officeDocument/2006/math">
                        <m:oMathParaPr>
                          <m:jc m:val="centerGroup"/>
                        </m:oMathParaPr>
                        <m:oMath xmlns:m="http://schemas.openxmlformats.org/officeDocument/2006/math">
                          <m:sSub>
                            <m:sSubPr>
                              <m:ctrlPr>
                                <a:rPr lang="en-US" sz="3200" i="1">
                                  <a:latin typeface="Cambria Math"/>
                                </a:rPr>
                              </m:ctrlPr>
                            </m:sSubPr>
                            <m:e>
                              <m:r>
                                <a:rPr lang="en-US" sz="3200" i="1">
                                  <a:latin typeface="Cambria Math"/>
                                </a:rPr>
                                <m:t>𝑦</m:t>
                              </m:r>
                            </m:e>
                            <m:sub>
                              <m:r>
                                <a:rPr lang="en-US" sz="3200" i="1">
                                  <a:latin typeface="Cambria Math"/>
                                </a:rPr>
                                <m:t>𝑛</m:t>
                              </m:r>
                              <m:r>
                                <a:rPr lang="en-US" sz="3200" i="1">
                                  <a:latin typeface="Cambria Math"/>
                                </a:rPr>
                                <m:t>+1</m:t>
                              </m:r>
                            </m:sub>
                          </m:sSub>
                          <m:r>
                            <a:rPr lang="en-US" sz="3200" i="1">
                              <a:latin typeface="Cambria Math"/>
                            </a:rPr>
                            <m:t>=</m:t>
                          </m:r>
                          <m:sSub>
                            <m:sSubPr>
                              <m:ctrlPr>
                                <a:rPr lang="en-US" sz="3200" i="1">
                                  <a:latin typeface="Cambria Math"/>
                                </a:rPr>
                              </m:ctrlPr>
                            </m:sSubPr>
                            <m:e>
                              <m:r>
                                <a:rPr lang="en-US" sz="3200" i="1">
                                  <a:latin typeface="Cambria Math"/>
                                </a:rPr>
                                <m:t>𝑥</m:t>
                              </m:r>
                            </m:e>
                            <m:sub>
                              <m:r>
                                <a:rPr lang="en-US" sz="3200" i="1">
                                  <a:latin typeface="Cambria Math"/>
                                </a:rPr>
                                <m:t>𝑛</m:t>
                              </m:r>
                            </m:sub>
                          </m:sSub>
                          <m:r>
                            <a:rPr lang="en-US" sz="3200" i="1">
                              <a:latin typeface="Cambria Math"/>
                            </a:rPr>
                            <m:t>                             </m:t>
                          </m:r>
                        </m:oMath>
                      </m:oMathPara>
                    </a14:m>
                    <a:endParaRPr lang="en-US" sz="3200" dirty="0"/>
                  </a:p>
                  <a:p>
                    <a:pPr algn="just"/>
                    <a:endParaRPr lang="en-US" sz="600" dirty="0"/>
                  </a:p>
                  <a:p>
                    <a:pPr algn="just"/>
                    <a:r>
                      <a:rPr lang="en-US" sz="3200" dirty="0"/>
                      <a:t>For almost any initial condition, the long time orbit is dense on the attractor shown in Figure 1. We use</a:t>
                    </a:r>
                    <a14:m>
                      <m:oMath xmlns:m="http://schemas.openxmlformats.org/officeDocument/2006/math">
                        <m:r>
                          <a:rPr lang="en-US" sz="3200" i="1">
                            <a:latin typeface="Cambria Math"/>
                          </a:rPr>
                          <m:t> </m:t>
                        </m:r>
                        <m:r>
                          <a:rPr lang="en-US" sz="3200" i="1">
                            <a:latin typeface="Cambria Math"/>
                          </a:rPr>
                          <m:t>𝑎</m:t>
                        </m:r>
                        <m:r>
                          <a:rPr lang="en-US" sz="3200" i="1">
                            <a:latin typeface="Cambria Math"/>
                          </a:rPr>
                          <m:t>=1.85,  </m:t>
                        </m:r>
                        <m:r>
                          <a:rPr lang="en-US" sz="3200" i="1">
                            <a:latin typeface="Cambria Math"/>
                          </a:rPr>
                          <m:t>𝑏</m:t>
                        </m:r>
                        <m:r>
                          <a:rPr lang="en-US" sz="3200" i="1">
                            <a:latin typeface="Cambria Math"/>
                          </a:rPr>
                          <m:t>=0.3,  </m:t>
                        </m:r>
                        <m:r>
                          <m:rPr>
                            <m:sty m:val="p"/>
                          </m:rPr>
                          <a:rPr lang="el-GR" sz="3200" i="1">
                            <a:latin typeface="Cambria Math"/>
                          </a:rPr>
                          <m:t>Δ</m:t>
                        </m:r>
                        <m:r>
                          <a:rPr lang="en-US" sz="3200" i="1">
                            <a:latin typeface="Cambria Math"/>
                          </a:rPr>
                          <m:t>=0.01 </m:t>
                        </m:r>
                        <m:r>
                          <a:rPr lang="en-US" sz="3200" b="1">
                            <a:latin typeface="Cambria Math"/>
                          </a:rPr>
                          <m:t>𝐈</m:t>
                        </m:r>
                        <m:r>
                          <a:rPr lang="en-US" sz="3200" i="1">
                            <a:latin typeface="Cambria Math"/>
                          </a:rPr>
                          <m:t>.</m:t>
                        </m:r>
                      </m:oMath>
                    </a14:m>
                    <a:endParaRPr lang="en-US" sz="3200" i="1" dirty="0">
                      <a:latin typeface="Baskerville Old Face" panose="02020602080505020303" pitchFamily="18" charset="0"/>
                      <a:ea typeface="Cambria Math" panose="02040503050406030204" pitchFamily="18" charset="0"/>
                    </a:endParaRPr>
                  </a:p>
                </p:txBody>
              </p:sp>
            </mc:Choice>
            <mc:Fallback xmlns="">
              <p:sp>
                <p:nvSpPr>
                  <p:cNvPr id="44" name="TextBox 43"/>
                  <p:cNvSpPr txBox="1">
                    <a:spLocks noRot="1" noChangeAspect="1" noMove="1" noResize="1" noEditPoints="1" noAdjustHandles="1" noChangeArrowheads="1" noChangeShapeType="1" noTextEdit="1"/>
                  </p:cNvSpPr>
                  <p:nvPr/>
                </p:nvSpPr>
                <p:spPr>
                  <a:xfrm>
                    <a:off x="697832" y="4093622"/>
                    <a:ext cx="5548974" cy="3919021"/>
                  </a:xfrm>
                  <a:prstGeom prst="rect">
                    <a:avLst/>
                  </a:prstGeom>
                  <a:blipFill rotWithShape="1">
                    <a:blip r:embed="rId13"/>
                    <a:stretch>
                      <a:fillRect l="-2143" t="-1347" r="-2143"/>
                    </a:stretch>
                  </a:blipFill>
                </p:spPr>
                <p:txBody>
                  <a:bodyPr/>
                  <a:lstStyle/>
                  <a:p>
                    <a:r>
                      <a:rPr lang="en-US">
                        <a:noFill/>
                      </a:rPr>
                      <a:t> </a:t>
                    </a:r>
                  </a:p>
                </p:txBody>
              </p:sp>
            </mc:Fallback>
          </mc:AlternateContent>
        </p:grpSp>
        <p:pic>
          <p:nvPicPr>
            <p:cNvPr id="108" name="Picture 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342940" y="5219343"/>
              <a:ext cx="4422531" cy="50528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1"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294352" y="8155079"/>
              <a:ext cx="7800865" cy="49207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 name="Picture 4" descr="C:\Users\Jeffrey\Documents\Research\lippolis\heninger\figs\LoziAttractor.png"/>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217304" y="5195081"/>
              <a:ext cx="4585704" cy="5138462"/>
            </a:xfrm>
            <a:prstGeom prst="rect">
              <a:avLst/>
            </a:prstGeom>
            <a:noFill/>
            <a:extLst>
              <a:ext uri="{909E8E84-426E-40DD-AFC4-6F175D3DCCD1}">
                <a14:hiddenFill xmlns:a14="http://schemas.microsoft.com/office/drawing/2010/main">
                  <a:solidFill>
                    <a:srgbClr val="FFFFFF"/>
                  </a:solidFill>
                </a14:hiddenFill>
              </a:ext>
            </a:extLst>
          </p:spPr>
        </p:pic>
        <p:grpSp>
          <p:nvGrpSpPr>
            <p:cNvPr id="115" name="Group 114"/>
            <p:cNvGrpSpPr/>
            <p:nvPr/>
          </p:nvGrpSpPr>
          <p:grpSpPr>
            <a:xfrm>
              <a:off x="493463" y="12428999"/>
              <a:ext cx="12406915" cy="19188873"/>
              <a:chOff x="377971" y="8894775"/>
              <a:chExt cx="9503168" cy="12684406"/>
            </a:xfrm>
          </p:grpSpPr>
          <mc:AlternateContent xmlns:mc="http://schemas.openxmlformats.org/markup-compatibility/2006">
            <mc:Choice xmlns:a14="http://schemas.microsoft.com/office/drawing/2010/main" Requires="a14">
              <p:sp>
                <p:nvSpPr>
                  <p:cNvPr id="121" name="TextBox 12"/>
                  <p:cNvSpPr txBox="1">
                    <a:spLocks noChangeArrowheads="1"/>
                  </p:cNvSpPr>
                  <p:nvPr/>
                </p:nvSpPr>
                <p:spPr bwMode="auto">
                  <a:xfrm>
                    <a:off x="377971" y="8894775"/>
                    <a:ext cx="9503168" cy="12684406"/>
                  </a:xfrm>
                  <a:prstGeom prst="rect">
                    <a:avLst/>
                  </a:prstGeom>
                  <a:solidFill>
                    <a:schemeClr val="bg1"/>
                  </a:solidFill>
                  <a:ln w="127000" cmpd="tri">
                    <a:solidFill>
                      <a:schemeClr val="tx2">
                        <a:lumMod val="75000"/>
                      </a:schemeClr>
                    </a:solidFill>
                    <a:miter lim="800000"/>
                    <a:headEnd/>
                    <a:tailEnd/>
                  </a:ln>
                </p:spPr>
                <p:txBody>
                  <a:bodyPr wrap="square" lIns="342859" tIns="137144" rIns="342859" bIns="137144">
                    <a:spAutoFit/>
                  </a:bodyPr>
                  <a:lstStyle/>
                  <a:p>
                    <a:pPr algn="ctr"/>
                    <a:r>
                      <a:rPr lang="en-US" sz="4800" dirty="0">
                        <a:solidFill>
                          <a:schemeClr val="tx2">
                            <a:lumMod val="75000"/>
                          </a:schemeClr>
                        </a:solidFill>
                        <a:latin typeface="Century Gothic" charset="0"/>
                      </a:rPr>
                      <a:t>STATIONARY  DISTRIBUTIONS  NEAR  FIXED  POINTS</a:t>
                    </a:r>
                  </a:p>
                  <a:p>
                    <a:pPr algn="just"/>
                    <a:endParaRPr lang="en-US" sz="1300" dirty="0"/>
                  </a:p>
                  <a:p>
                    <a:pPr algn="just"/>
                    <a:r>
                      <a:rPr lang="en-US" sz="3200" dirty="0"/>
                      <a:t>Near an entirely stable or unstable fixed point, there is a Gaussian distribution which is stationary under the combined action of the noise and the linearized dynamics, described by the monodromy matrix </a:t>
                    </a:r>
                    <a14:m>
                      <m:oMath xmlns:m="http://schemas.openxmlformats.org/officeDocument/2006/math">
                        <m:r>
                          <a:rPr lang="en-US" sz="3200" i="1">
                            <a:latin typeface="Cambria Math"/>
                          </a:rPr>
                          <m:t>𝑀</m:t>
                        </m:r>
                      </m:oMath>
                    </a14:m>
                    <a:r>
                      <a:rPr lang="en-US" sz="3200" dirty="0"/>
                      <a:t> [2, 3]. The Gaussian’s covariance matrix </a:t>
                    </a:r>
                    <a14:m>
                      <m:oMath xmlns:m="http://schemas.openxmlformats.org/officeDocument/2006/math">
                        <m:r>
                          <a:rPr lang="en-US" sz="3200" i="1">
                            <a:latin typeface="Cambria Math"/>
                          </a:rPr>
                          <m:t>𝑄</m:t>
                        </m:r>
                      </m:oMath>
                    </a14:m>
                    <a:r>
                      <a:rPr lang="en-US" sz="3200" i="1" dirty="0">
                        <a:latin typeface="Cambria Math" panose="02040503050406030204" pitchFamily="18" charset="0"/>
                        <a:ea typeface="Cambria Math" panose="02040503050406030204" pitchFamily="18" charset="0"/>
                      </a:rPr>
                      <a:t> </a:t>
                    </a:r>
                    <a:r>
                      <a:rPr lang="en-US" sz="3200" dirty="0"/>
                      <a:t>is found by solving the Lyapunov equation or its adjoint [4].</a:t>
                    </a:r>
                  </a:p>
                  <a:p>
                    <a:pPr algn="just"/>
                    <a:endParaRPr lang="en-US" sz="1500" dirty="0"/>
                  </a:p>
                  <a:p>
                    <a:pPr algn="just"/>
                    <a14:m>
                      <m:oMathPara xmlns:m="http://schemas.openxmlformats.org/officeDocument/2006/math">
                        <m:oMathParaPr>
                          <m:jc m:val="centerGroup"/>
                        </m:oMathParaPr>
                        <m:oMath xmlns:m="http://schemas.openxmlformats.org/officeDocument/2006/math">
                          <m:r>
                            <a:rPr lang="en-US" sz="3200" i="1">
                              <a:latin typeface="Cambria Math"/>
                            </a:rPr>
                            <m:t>𝑄</m:t>
                          </m:r>
                          <m:r>
                            <a:rPr lang="en-US" sz="3200" i="1">
                              <a:latin typeface="Cambria Math"/>
                            </a:rPr>
                            <m:t>=</m:t>
                          </m:r>
                          <m:r>
                            <a:rPr lang="en-US" sz="3200" i="1">
                              <a:latin typeface="Cambria Math"/>
                            </a:rPr>
                            <m:t>𝑀</m:t>
                          </m:r>
                          <m:r>
                            <a:rPr lang="en-US" sz="3200" i="1">
                              <a:latin typeface="Cambria Math"/>
                            </a:rPr>
                            <m:t> </m:t>
                          </m:r>
                          <m:r>
                            <a:rPr lang="en-US" sz="3200" i="1">
                              <a:latin typeface="Cambria Math"/>
                            </a:rPr>
                            <m:t>𝑄</m:t>
                          </m:r>
                          <m:r>
                            <a:rPr lang="en-US" sz="3200" i="1">
                              <a:latin typeface="Cambria Math"/>
                            </a:rPr>
                            <m:t> </m:t>
                          </m:r>
                          <m:sSup>
                            <m:sSupPr>
                              <m:ctrlPr>
                                <a:rPr lang="en-US" sz="3200" i="1">
                                  <a:latin typeface="Cambria Math"/>
                                </a:rPr>
                              </m:ctrlPr>
                            </m:sSupPr>
                            <m:e>
                              <m:r>
                                <a:rPr lang="en-US" sz="3200" i="1">
                                  <a:latin typeface="Cambria Math"/>
                                </a:rPr>
                                <m:t>𝑀</m:t>
                              </m:r>
                            </m:e>
                            <m:sup>
                              <m:r>
                                <a:rPr lang="en-US" sz="3200" i="1">
                                  <a:latin typeface="Cambria Math"/>
                                </a:rPr>
                                <m:t>⊤</m:t>
                              </m:r>
                            </m:sup>
                          </m:sSup>
                          <m:r>
                            <a:rPr lang="en-US" sz="3200" i="1">
                              <a:latin typeface="Cambria Math"/>
                            </a:rPr>
                            <m:t>+ </m:t>
                          </m:r>
                          <m:r>
                            <m:rPr>
                              <m:sty m:val="p"/>
                            </m:rPr>
                            <a:rPr lang="el-GR" sz="3200" i="1">
                              <a:latin typeface="Cambria Math"/>
                            </a:rPr>
                            <m:t>Δ</m:t>
                          </m:r>
                          <m:r>
                            <a:rPr lang="en-US" sz="3200" i="1">
                              <a:latin typeface="Cambria Math"/>
                            </a:rPr>
                            <m:t>,  </m:t>
                          </m:r>
                          <m:r>
                            <a:rPr lang="en-US" sz="3200" i="1">
                              <a:latin typeface="Cambria Math"/>
                            </a:rPr>
                            <m:t>𝑀</m:t>
                          </m:r>
                          <m:r>
                            <a:rPr lang="en-US" sz="3200" i="1">
                              <a:latin typeface="Cambria Math"/>
                            </a:rPr>
                            <m:t> </m:t>
                          </m:r>
                          <m:r>
                            <a:rPr lang="en-US" sz="3200" i="1">
                              <a:latin typeface="Cambria Math"/>
                            </a:rPr>
                            <m:t>𝑄</m:t>
                          </m:r>
                          <m:r>
                            <a:rPr lang="en-US" sz="3200" i="1">
                              <a:latin typeface="Cambria Math"/>
                            </a:rPr>
                            <m:t> </m:t>
                          </m:r>
                          <m:sSup>
                            <m:sSupPr>
                              <m:ctrlPr>
                                <a:rPr lang="en-US" sz="3200" i="1">
                                  <a:latin typeface="Cambria Math"/>
                                </a:rPr>
                              </m:ctrlPr>
                            </m:sSupPr>
                            <m:e>
                              <m:r>
                                <a:rPr lang="en-US" sz="3200" i="1">
                                  <a:latin typeface="Cambria Math"/>
                                </a:rPr>
                                <m:t>𝑀</m:t>
                              </m:r>
                            </m:e>
                            <m:sup>
                              <m:r>
                                <a:rPr lang="en-US" sz="3200" i="1">
                                  <a:latin typeface="Cambria Math"/>
                                </a:rPr>
                                <m:t>⊤</m:t>
                              </m:r>
                            </m:sup>
                          </m:sSup>
                          <m:r>
                            <a:rPr lang="en-US" sz="3200" i="1">
                              <a:latin typeface="Cambria Math"/>
                            </a:rPr>
                            <m:t>=</m:t>
                          </m:r>
                          <m:r>
                            <a:rPr lang="en-US" sz="3200" i="1">
                              <a:latin typeface="Cambria Math"/>
                            </a:rPr>
                            <m:t>𝑄</m:t>
                          </m:r>
                          <m:r>
                            <a:rPr lang="en-US" sz="3200" i="1">
                              <a:latin typeface="Cambria Math"/>
                            </a:rPr>
                            <m:t>+ </m:t>
                          </m:r>
                          <m:r>
                            <m:rPr>
                              <m:sty m:val="p"/>
                            </m:rPr>
                            <a:rPr lang="el-GR" sz="3200" i="1">
                              <a:latin typeface="Cambria Math"/>
                            </a:rPr>
                            <m:t>Δ</m:t>
                          </m:r>
                        </m:oMath>
                      </m:oMathPara>
                    </a14:m>
                    <a:endParaRPr lang="en-US" sz="3200" dirty="0"/>
                  </a:p>
                  <a:p>
                    <a:pPr algn="just"/>
                    <a:endParaRPr lang="en-US" sz="1500" dirty="0"/>
                  </a:p>
                  <a:p>
                    <a:pPr algn="just"/>
                    <a:r>
                      <a:rPr lang="en-US" sz="3200" dirty="0"/>
                      <a:t>The solution to either of these equations is given by the integral.</a:t>
                    </a:r>
                  </a:p>
                  <a:p>
                    <a:pPr algn="just"/>
                    <a14:m>
                      <m:oMathPara xmlns:m="http://schemas.openxmlformats.org/officeDocument/2006/math">
                        <m:oMathParaPr>
                          <m:jc m:val="centerGroup"/>
                        </m:oMathParaPr>
                        <m:oMath xmlns:m="http://schemas.openxmlformats.org/officeDocument/2006/math">
                          <m:r>
                            <a:rPr lang="en-US" sz="3200" i="1">
                              <a:latin typeface="Cambria Math"/>
                            </a:rPr>
                            <m:t>𝑄</m:t>
                          </m:r>
                          <m:r>
                            <a:rPr lang="en-US" sz="3200" i="1">
                              <a:latin typeface="Cambria Math"/>
                            </a:rPr>
                            <m:t>=</m:t>
                          </m:r>
                          <m:nary>
                            <m:naryPr>
                              <m:chr m:val="∮"/>
                              <m:limLoc m:val="undOvr"/>
                              <m:subHide m:val="on"/>
                              <m:supHide m:val="on"/>
                              <m:ctrlPr>
                                <a:rPr lang="en-US" sz="3200" i="1">
                                  <a:latin typeface="Cambria Math"/>
                                </a:rPr>
                              </m:ctrlPr>
                            </m:naryPr>
                            <m:sub/>
                            <m:sup/>
                            <m:e>
                              <m:f>
                                <m:fPr>
                                  <m:ctrlPr>
                                    <a:rPr lang="en-US" sz="3200" i="1">
                                      <a:latin typeface="Cambria Math"/>
                                    </a:rPr>
                                  </m:ctrlPr>
                                </m:fPr>
                                <m:num>
                                  <m:r>
                                    <a:rPr lang="en-US" sz="3200" i="1">
                                      <a:latin typeface="Cambria Math"/>
                                    </a:rPr>
                                    <m:t>𝑑𝑠</m:t>
                                  </m:r>
                                </m:num>
                                <m:den>
                                  <m:r>
                                    <a:rPr lang="en-US" sz="3200" i="1">
                                      <a:latin typeface="Cambria Math"/>
                                    </a:rPr>
                                    <m:t>2 </m:t>
                                  </m:r>
                                  <m:r>
                                    <a:rPr lang="en-US" sz="3200" i="1">
                                      <a:latin typeface="Cambria Math"/>
                                      <a:ea typeface="Cambria Math"/>
                                    </a:rPr>
                                    <m:t>𝜋</m:t>
                                  </m:r>
                                  <m:r>
                                    <a:rPr lang="en-US" sz="3200" i="1">
                                      <a:latin typeface="Cambria Math"/>
                                      <a:ea typeface="Cambria Math"/>
                                    </a:rPr>
                                    <m:t> </m:t>
                                  </m:r>
                                  <m:r>
                                    <a:rPr lang="en-US" sz="3200" i="1">
                                      <a:latin typeface="Cambria Math"/>
                                      <a:ea typeface="Cambria Math"/>
                                    </a:rPr>
                                    <m:t>𝑖</m:t>
                                  </m:r>
                                </m:den>
                              </m:f>
                            </m:e>
                          </m:nary>
                          <m:r>
                            <a:rPr lang="en-US" sz="3200" i="1">
                              <a:latin typeface="Cambria Math"/>
                            </a:rPr>
                            <m:t>  </m:t>
                          </m:r>
                          <m:f>
                            <m:fPr>
                              <m:ctrlPr>
                                <a:rPr lang="en-US" sz="3200" i="1">
                                  <a:latin typeface="Cambria Math"/>
                                </a:rPr>
                              </m:ctrlPr>
                            </m:fPr>
                            <m:num>
                              <m:r>
                                <a:rPr lang="en-US" sz="3200" i="1">
                                  <a:latin typeface="Cambria Math"/>
                                </a:rPr>
                                <m:t>1</m:t>
                              </m:r>
                            </m:num>
                            <m:den>
                              <m:r>
                                <a:rPr lang="en-US" sz="3200" i="1">
                                  <a:latin typeface="Cambria Math"/>
                                </a:rPr>
                                <m:t>1 − </m:t>
                              </m:r>
                              <m:sSup>
                                <m:sSupPr>
                                  <m:ctrlPr>
                                    <a:rPr lang="en-US" sz="3200" i="1">
                                      <a:latin typeface="Cambria Math"/>
                                    </a:rPr>
                                  </m:ctrlPr>
                                </m:sSupPr>
                                <m:e>
                                  <m:r>
                                    <a:rPr lang="en-US" sz="3200" i="1">
                                      <a:latin typeface="Cambria Math"/>
                                    </a:rPr>
                                    <m:t>𝑒</m:t>
                                  </m:r>
                                </m:e>
                                <m:sup>
                                  <m:r>
                                    <a:rPr lang="en-US" sz="3200" i="1">
                                      <a:latin typeface="Cambria Math"/>
                                    </a:rPr>
                                    <m:t>𝑠</m:t>
                                  </m:r>
                                </m:sup>
                              </m:sSup>
                              <m:r>
                                <a:rPr lang="en-US" sz="3200" i="1">
                                  <a:latin typeface="Cambria Math"/>
                                </a:rPr>
                                <m:t>𝑀</m:t>
                              </m:r>
                            </m:den>
                          </m:f>
                          <m:r>
                            <a:rPr lang="en-US" sz="3200" i="1">
                              <a:latin typeface="Cambria Math"/>
                            </a:rPr>
                            <m:t>  </m:t>
                          </m:r>
                          <m:r>
                            <a:rPr lang="en-US" sz="3200" i="1">
                              <a:latin typeface="Cambria Math"/>
                              <a:ea typeface="Cambria Math"/>
                            </a:rPr>
                            <m:t>∆ </m:t>
                          </m:r>
                          <m:f>
                            <m:fPr>
                              <m:ctrlPr>
                                <a:rPr lang="en-US" sz="3200" i="1">
                                  <a:latin typeface="Cambria Math"/>
                                </a:rPr>
                              </m:ctrlPr>
                            </m:fPr>
                            <m:num>
                              <m:r>
                                <a:rPr lang="en-US" sz="3200" i="1">
                                  <a:latin typeface="Cambria Math"/>
                                </a:rPr>
                                <m:t>1</m:t>
                              </m:r>
                            </m:num>
                            <m:den>
                              <m:r>
                                <a:rPr lang="en-US" sz="3200" i="1">
                                  <a:latin typeface="Cambria Math"/>
                                </a:rPr>
                                <m:t>1 − </m:t>
                              </m:r>
                              <m:sSup>
                                <m:sSupPr>
                                  <m:ctrlPr>
                                    <a:rPr lang="en-US" sz="3200" i="1">
                                      <a:latin typeface="Cambria Math"/>
                                    </a:rPr>
                                  </m:ctrlPr>
                                </m:sSupPr>
                                <m:e>
                                  <m:r>
                                    <a:rPr lang="en-US" sz="3200" i="1">
                                      <a:latin typeface="Cambria Math"/>
                                    </a:rPr>
                                    <m:t>𝑒</m:t>
                                  </m:r>
                                </m:e>
                                <m:sup>
                                  <m:r>
                                    <a:rPr lang="en-US" sz="3200" i="1">
                                      <a:latin typeface="Cambria Math"/>
                                    </a:rPr>
                                    <m:t>𝑠</m:t>
                                  </m:r>
                                </m:sup>
                              </m:sSup>
                              <m:sSup>
                                <m:sSupPr>
                                  <m:ctrlPr>
                                    <a:rPr lang="en-US" sz="3200" i="1">
                                      <a:latin typeface="Cambria Math"/>
                                    </a:rPr>
                                  </m:ctrlPr>
                                </m:sSupPr>
                                <m:e>
                                  <m:r>
                                    <a:rPr lang="en-US" sz="3200" i="1">
                                      <a:latin typeface="Cambria Math"/>
                                    </a:rPr>
                                    <m:t>𝑀</m:t>
                                  </m:r>
                                </m:e>
                                <m:sup>
                                  <m:r>
                                    <a:rPr lang="en-US" sz="3200" i="1">
                                      <a:latin typeface="Cambria Math"/>
                                    </a:rPr>
                                    <m:t>⊤</m:t>
                                  </m:r>
                                </m:sup>
                              </m:sSup>
                            </m:den>
                          </m:f>
                          <m:r>
                            <a:rPr lang="en-US" sz="3200" i="1">
                              <a:latin typeface="Cambria Math"/>
                            </a:rPr>
                            <m:t> </m:t>
                          </m:r>
                        </m:oMath>
                      </m:oMathPara>
                    </a14:m>
                    <a:endParaRPr lang="en-US" sz="3200" dirty="0"/>
                  </a:p>
                  <a:p>
                    <a:pPr algn="just"/>
                    <a:r>
                      <a:rPr lang="en-US" sz="3200" dirty="0"/>
                      <a:t>Since this integral doesn’t care about the stability of the point, it  defines the covariance for when the point has both stable and unstable directions. It is equivalent to changing variables so the stable and unstable directions are separated and then solving each Lyapunov equation independently.</a:t>
                    </a:r>
                  </a:p>
                  <a:p>
                    <a:pPr algn="just"/>
                    <a:endParaRPr lang="en-US" sz="4000" dirty="0"/>
                  </a:p>
                  <a:p>
                    <a:pPr algn="just"/>
                    <a:endParaRPr lang="en-US" sz="3400" dirty="0"/>
                  </a:p>
                  <a:p>
                    <a:pPr algn="just"/>
                    <a:endParaRPr lang="en-US" sz="3400" dirty="0" smtClean="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a:p>
                    <a:pPr algn="just"/>
                    <a:endParaRPr lang="en-US" sz="3400" dirty="0"/>
                  </a:p>
                  <a:p>
                    <a:pPr algn="just"/>
                    <a:endParaRPr lang="en-US" sz="2800" dirty="0" smtClean="0"/>
                  </a:p>
                  <a:p>
                    <a:pPr algn="just"/>
                    <a:endParaRPr lang="en-US" sz="2800" dirty="0"/>
                  </a:p>
                  <a:p>
                    <a:pPr algn="just"/>
                    <a:endParaRPr lang="en-US" sz="2800" dirty="0"/>
                  </a:p>
                  <a:p>
                    <a:pPr algn="just"/>
                    <a:endParaRPr lang="en-US" sz="2800" dirty="0"/>
                  </a:p>
                  <a:p>
                    <a:pPr algn="just"/>
                    <a:endParaRPr lang="en-US" sz="2800" dirty="0"/>
                  </a:p>
                </p:txBody>
              </p:sp>
            </mc:Choice>
            <mc:Fallback>
              <p:sp>
                <p:nvSpPr>
                  <p:cNvPr id="121" name="TextBox 12"/>
                  <p:cNvSpPr txBox="1">
                    <a:spLocks noRot="1" noChangeAspect="1" noMove="1" noResize="1" noEditPoints="1" noAdjustHandles="1" noChangeArrowheads="1" noChangeShapeType="1" noTextEdit="1"/>
                  </p:cNvSpPr>
                  <p:nvPr/>
                </p:nvSpPr>
                <p:spPr bwMode="auto">
                  <a:xfrm>
                    <a:off x="377971" y="8894775"/>
                    <a:ext cx="9503168" cy="12684406"/>
                  </a:xfrm>
                  <a:prstGeom prst="rect">
                    <a:avLst/>
                  </a:prstGeom>
                  <a:blipFill rotWithShape="1">
                    <a:blip r:embed="rId17"/>
                    <a:stretch>
                      <a:fillRect/>
                    </a:stretch>
                  </a:blipFill>
                  <a:ln w="127000" cmpd="tri">
                    <a:solidFill>
                      <a:schemeClr val="tx2">
                        <a:lumMod val="75000"/>
                      </a:schemeClr>
                    </a:solidFill>
                    <a:miter lim="800000"/>
                    <a:headEnd/>
                    <a:tailEnd/>
                  </a:ln>
                </p:spPr>
                <p:txBody>
                  <a:bodyPr/>
                  <a:lstStyle/>
                  <a:p>
                    <a:r>
                      <a:rPr lang="en-US">
                        <a:noFill/>
                      </a:rPr>
                      <a:t> </a:t>
                    </a:r>
                  </a:p>
                </p:txBody>
              </p:sp>
            </mc:Fallback>
          </mc:AlternateContent>
          <p:grpSp>
            <p:nvGrpSpPr>
              <p:cNvPr id="122" name="Group 121"/>
              <p:cNvGrpSpPr/>
              <p:nvPr/>
            </p:nvGrpSpPr>
            <p:grpSpPr>
              <a:xfrm>
                <a:off x="780570" y="15163418"/>
                <a:ext cx="8541509" cy="6351488"/>
                <a:chOff x="269947" y="13927098"/>
                <a:chExt cx="9448722" cy="7388559"/>
              </a:xfrm>
            </p:grpSpPr>
            <p:sp>
              <p:nvSpPr>
                <p:cNvPr id="125" name="TextBox 124"/>
                <p:cNvSpPr txBox="1"/>
                <p:nvPr/>
              </p:nvSpPr>
              <p:spPr>
                <a:xfrm>
                  <a:off x="965133" y="20978404"/>
                  <a:ext cx="8279033" cy="337253"/>
                </a:xfrm>
                <a:prstGeom prst="rect">
                  <a:avLst/>
                </a:prstGeom>
                <a:noFill/>
              </p:spPr>
              <p:txBody>
                <a:bodyPr wrap="none" lIns="68580" tIns="34290" rIns="68580" bIns="34290" rtlCol="0">
                  <a:spAutoFit/>
                </a:bodyPr>
                <a:lstStyle/>
                <a:p>
                  <a:r>
                    <a:rPr lang="en-US" sz="2400" b="1" dirty="0"/>
                    <a:t>Figure 2: </a:t>
                  </a:r>
                  <a:r>
                    <a:rPr lang="en-US" sz="2400" dirty="0"/>
                    <a:t>Stationary distributions near the fixed points of the Lozi map.</a:t>
                  </a:r>
                  <a:endParaRPr lang="en-US" sz="2400" b="1" dirty="0"/>
                </a:p>
              </p:txBody>
            </p:sp>
            <p:pic>
              <p:nvPicPr>
                <p:cNvPr id="126"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9947" y="13927098"/>
                  <a:ext cx="9448722" cy="7020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123" name="TextBox 122"/>
              <p:cNvSpPr txBox="1"/>
              <p:nvPr/>
            </p:nvSpPr>
            <p:spPr>
              <a:xfrm>
                <a:off x="8992974" y="11506223"/>
                <a:ext cx="627176" cy="389850"/>
              </a:xfrm>
              <a:prstGeom prst="rect">
                <a:avLst/>
              </a:prstGeom>
              <a:noFill/>
            </p:spPr>
            <p:txBody>
              <a:bodyPr wrap="square" rtlCol="0">
                <a:spAutoFit/>
              </a:bodyPr>
              <a:lstStyle/>
              <a:p>
                <a:r>
                  <a:rPr lang="en-US" sz="3200" dirty="0"/>
                  <a:t>(2)</a:t>
                </a:r>
              </a:p>
            </p:txBody>
          </p:sp>
          <p:sp>
            <p:nvSpPr>
              <p:cNvPr id="124" name="TextBox 123"/>
              <p:cNvSpPr txBox="1"/>
              <p:nvPr/>
            </p:nvSpPr>
            <p:spPr>
              <a:xfrm>
                <a:off x="8987714" y="12498975"/>
                <a:ext cx="627176" cy="389850"/>
              </a:xfrm>
              <a:prstGeom prst="rect">
                <a:avLst/>
              </a:prstGeom>
              <a:noFill/>
            </p:spPr>
            <p:txBody>
              <a:bodyPr wrap="square" rtlCol="0">
                <a:spAutoFit/>
              </a:bodyPr>
              <a:lstStyle/>
              <a:p>
                <a:r>
                  <a:rPr lang="en-US" sz="3200" dirty="0"/>
                  <a:t>(3)</a:t>
                </a:r>
              </a:p>
            </p:txBody>
          </p:sp>
        </p:grpSp>
        <p:sp>
          <p:nvSpPr>
            <p:cNvPr id="116" name="TextBox 115"/>
            <p:cNvSpPr txBox="1"/>
            <p:nvPr/>
          </p:nvSpPr>
          <p:spPr>
            <a:xfrm>
              <a:off x="7353226" y="8620472"/>
              <a:ext cx="818813" cy="618599"/>
            </a:xfrm>
            <a:prstGeom prst="rect">
              <a:avLst/>
            </a:prstGeom>
            <a:noFill/>
          </p:spPr>
          <p:txBody>
            <a:bodyPr wrap="square" lIns="124935" tIns="62468" rIns="124935" bIns="62468" rtlCol="0">
              <a:spAutoFit/>
            </a:bodyPr>
            <a:lstStyle/>
            <a:p>
              <a:r>
                <a:rPr lang="en-US" sz="3200" dirty="0"/>
                <a:t>(1)</a:t>
              </a:r>
            </a:p>
          </p:txBody>
        </p:sp>
        <p:sp>
          <p:nvSpPr>
            <p:cNvPr id="119" name="TextBox 118"/>
            <p:cNvSpPr txBox="1"/>
            <p:nvPr/>
          </p:nvSpPr>
          <p:spPr>
            <a:xfrm>
              <a:off x="30392158" y="5803195"/>
              <a:ext cx="11938000" cy="3075552"/>
            </a:xfrm>
            <a:prstGeom prst="rect">
              <a:avLst/>
            </a:prstGeom>
            <a:noFill/>
          </p:spPr>
          <p:txBody>
            <a:bodyPr wrap="square" lIns="89250" tIns="44624" rIns="89250" bIns="44624" rtlCol="0">
              <a:spAutoFit/>
            </a:bodyPr>
            <a:lstStyle/>
            <a:p>
              <a:pPr algn="just"/>
              <a:r>
                <a:rPr lang="en-US" sz="3200" dirty="0"/>
                <a:t>Once we have our optimum partition, we no longer have to deal with the chaotic orbits directly. Instead, the dynamics can be described in terms of the probabilities that a point in one neighborhood will be mapping into another. Each neighborhood is described as a node of the graph. The transition probabilities are encoded in a matrix</a:t>
              </a:r>
              <a:r>
                <a:rPr lang="en-US" sz="3400" dirty="0"/>
                <a:t>.</a:t>
              </a:r>
              <a:endParaRPr lang="en-US" sz="2800" dirty="0"/>
            </a:p>
          </p:txBody>
        </p:sp>
        <p:pic>
          <p:nvPicPr>
            <p:cNvPr id="120" name="Picture 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059889" y="22411618"/>
              <a:ext cx="7905127" cy="80712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97059</TotalTime>
  <Words>1118</Words>
  <Application>Microsoft Office PowerPoint</Application>
  <PresentationFormat>Custom</PresentationFormat>
  <Paragraphs>150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Kelsey Pagdon</dc:creator>
  <cp:lastModifiedBy>Jeffrey</cp:lastModifiedBy>
  <cp:revision>587</cp:revision>
  <cp:lastPrinted>2011-05-23T12:18:07Z</cp:lastPrinted>
  <dcterms:created xsi:type="dcterms:W3CDTF">2011-06-21T18:33:58Z</dcterms:created>
  <dcterms:modified xsi:type="dcterms:W3CDTF">2014-01-03T15:17:31Z</dcterms:modified>
</cp:coreProperties>
</file>